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536" r:id="rId2"/>
    <p:sldId id="537" r:id="rId3"/>
    <p:sldId id="538" r:id="rId4"/>
    <p:sldId id="539" r:id="rId5"/>
    <p:sldId id="540" r:id="rId6"/>
    <p:sldId id="288" r:id="rId7"/>
    <p:sldId id="356" r:id="rId8"/>
    <p:sldId id="300" r:id="rId9"/>
    <p:sldId id="369" r:id="rId10"/>
    <p:sldId id="370" r:id="rId11"/>
    <p:sldId id="297" r:id="rId12"/>
    <p:sldId id="339" r:id="rId13"/>
    <p:sldId id="340" r:id="rId14"/>
    <p:sldId id="338" r:id="rId15"/>
    <p:sldId id="341" r:id="rId16"/>
    <p:sldId id="342" r:id="rId17"/>
    <p:sldId id="343" r:id="rId18"/>
    <p:sldId id="344" r:id="rId19"/>
    <p:sldId id="345" r:id="rId20"/>
    <p:sldId id="310" r:id="rId21"/>
    <p:sldId id="347" r:id="rId22"/>
    <p:sldId id="348" r:id="rId23"/>
    <p:sldId id="349" r:id="rId24"/>
    <p:sldId id="309" r:id="rId25"/>
    <p:sldId id="352" r:id="rId26"/>
    <p:sldId id="353" r:id="rId27"/>
    <p:sldId id="354" r:id="rId28"/>
    <p:sldId id="381" r:id="rId29"/>
    <p:sldId id="351" r:id="rId30"/>
    <p:sldId id="350" r:id="rId31"/>
    <p:sldId id="322" r:id="rId32"/>
    <p:sldId id="335" r:id="rId33"/>
    <p:sldId id="357" r:id="rId34"/>
    <p:sldId id="358" r:id="rId35"/>
    <p:sldId id="371" r:id="rId36"/>
    <p:sldId id="299" r:id="rId37"/>
    <p:sldId id="362" r:id="rId38"/>
    <p:sldId id="313" r:id="rId39"/>
    <p:sldId id="314" r:id="rId40"/>
    <p:sldId id="315" r:id="rId41"/>
    <p:sldId id="363" r:id="rId42"/>
    <p:sldId id="364" r:id="rId43"/>
    <p:sldId id="365" r:id="rId44"/>
    <p:sldId id="367" r:id="rId45"/>
    <p:sldId id="379" r:id="rId46"/>
    <p:sldId id="368" r:id="rId47"/>
    <p:sldId id="380" r:id="rId48"/>
    <p:sldId id="372" r:id="rId49"/>
    <p:sldId id="373" r:id="rId50"/>
    <p:sldId id="374" r:id="rId51"/>
    <p:sldId id="375" r:id="rId52"/>
    <p:sldId id="376" r:id="rId53"/>
    <p:sldId id="377" r:id="rId54"/>
    <p:sldId id="378" r:id="rId55"/>
    <p:sldId id="366" r:id="rId56"/>
  </p:sldIdLst>
  <p:sldSz cx="9144000" cy="6858000" type="screen4x3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FF"/>
    <a:srgbClr val="FAFAFF"/>
    <a:srgbClr val="A7ADFF"/>
    <a:srgbClr val="C8C8CC"/>
    <a:srgbClr val="F3F3FF"/>
    <a:srgbClr val="B7B7CC"/>
    <a:srgbClr val="C69200"/>
    <a:srgbClr val="002060"/>
    <a:srgbClr val="161C56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81"/>
    <p:restoredTop sz="92308" autoAdjust="0"/>
  </p:normalViewPr>
  <p:slideViewPr>
    <p:cSldViewPr>
      <p:cViewPr varScale="1">
        <p:scale>
          <a:sx n="101" d="100"/>
          <a:sy n="101" d="100"/>
        </p:scale>
        <p:origin x="20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339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7C6C1-58CA-4905-AEDC-9C13740575B8}" type="datetimeFigureOut">
              <a:rPr lang="en-SG" smtClean="0"/>
              <a:t>27/1/19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042921-5E95-42E7-81BE-0A3E682E96D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40604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D53CA56-7B18-46F1-B7FE-D2358B15BC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413354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9387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IS703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49877C-0890-4618-88A7-738A3DB2D243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959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6899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8306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7765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920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5751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7169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5546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6033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1908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0986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944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39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3685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 userDrawn="1"/>
        </p:nvGrpSpPr>
        <p:grpSpPr>
          <a:xfrm>
            <a:off x="0" y="0"/>
            <a:ext cx="9144000" cy="1420813"/>
            <a:chOff x="0" y="0"/>
            <a:chExt cx="9144000" cy="1420813"/>
          </a:xfrm>
        </p:grpSpPr>
        <p:sp>
          <p:nvSpPr>
            <p:cNvPr id="18" name="Rectangle 17"/>
            <p:cNvSpPr/>
            <p:nvPr userDrawn="1"/>
          </p:nvSpPr>
          <p:spPr>
            <a:xfrm>
              <a:off x="0" y="0"/>
              <a:ext cx="9144000" cy="1420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5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6261" y="197489"/>
              <a:ext cx="3419830" cy="1025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/>
            <p:cNvCxnSpPr/>
            <p:nvPr userDrawn="1"/>
          </p:nvCxnSpPr>
          <p:spPr bwMode="auto">
            <a:xfrm>
              <a:off x="0" y="1420813"/>
              <a:ext cx="9144000" cy="0"/>
            </a:xfrm>
            <a:prstGeom prst="line">
              <a:avLst/>
            </a:prstGeom>
            <a:ln w="28575">
              <a:solidFill>
                <a:srgbClr val="C69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2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1092204" y="5240050"/>
            <a:ext cx="7772400" cy="584775"/>
          </a:xfrm>
        </p:spPr>
        <p:txBody>
          <a:bodyPr/>
          <a:lstStyle>
            <a:lvl1pPr algn="r">
              <a:defRPr sz="3200"/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1092204" y="5883275"/>
            <a:ext cx="7772400" cy="400110"/>
          </a:xfrm>
        </p:spPr>
        <p:txBody>
          <a:bodyPr/>
          <a:lstStyle>
            <a:lvl1pPr marL="0" indent="0" algn="r">
              <a:buFontTx/>
              <a:buNone/>
              <a:defRPr sz="2000" b="1"/>
            </a:lvl1pPr>
          </a:lstStyle>
          <a:p>
            <a:pPr lvl="0"/>
            <a:r>
              <a:rPr lang="en-US" alt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14022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49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3136612"/>
            <a:ext cx="8305800" cy="5847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Dung &amp; Hady: Scalable Recommendation Retrieval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01743C-E2D0-4F23-9ADE-FF21A9026E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500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136613"/>
            <a:ext cx="7772400" cy="5847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721388"/>
            <a:ext cx="7772400" cy="400110"/>
          </a:xfr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Dung &amp; Hady: Scalable Recommendation Retrieval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26556C-EC84-4ECE-8191-F1FF3A7E99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76200" y="914400"/>
            <a:ext cx="8991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172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7201"/>
            <a:ext cx="6553200" cy="58477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5819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Dung &amp; Hady: Scalable Recommendation Retrieval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1A19D8-1474-485E-AF0B-775079405A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6105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226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226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Dung &amp; Hady: Scalable Recommendation Retrieval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DE52A5-A620-486A-A1C9-54A6C6F43B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5315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Dung &amp; Hady: Scalable Recommendation Retrieval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DF6E45-423C-46C5-BE72-11896EEDA7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161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Dung &amp; Hady: Scalable Recommendation Retrieval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BFDDE-7429-4330-9721-C945C33BC4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5013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Dung &amp; Hady: Scalable Recommendation Retrieval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99B965-42BC-4A3D-976E-CF58558A0C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201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25425"/>
            <a:ext cx="6477000" cy="584775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066800"/>
            <a:ext cx="6477000" cy="377327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10200"/>
            <a:ext cx="64770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Dung &amp; Hady: Scalable Recommendation Retrieval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8E65BF-B260-4E60-AEEB-8FAAD58152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5700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77721"/>
            <a:ext cx="1881187" cy="564357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17212"/>
            <a:ext cx="8305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53200"/>
            <a:ext cx="1143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76400" y="6553200"/>
            <a:ext cx="5257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en-US"/>
              <a:t>Dung &amp; Hady: Scalable Recommendation Retrieval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48600" y="6629400"/>
            <a:ext cx="12954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/>
            </a:lvl1pPr>
          </a:lstStyle>
          <a:p>
            <a:pPr>
              <a:defRPr/>
            </a:pPr>
            <a:fld id="{9FA06296-E828-4FE7-87D7-F0BB5EA786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0013" y="990600"/>
            <a:ext cx="8943975" cy="0"/>
          </a:xfrm>
          <a:prstGeom prst="line">
            <a:avLst/>
          </a:prstGeom>
          <a:ln>
            <a:solidFill>
              <a:srgbClr val="D59F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89" r:id="rId2"/>
    <p:sldLayoutId id="2147483886" r:id="rId3"/>
    <p:sldLayoutId id="2147483885" r:id="rId4"/>
    <p:sldLayoutId id="2147483887" r:id="rId5"/>
    <p:sldLayoutId id="2147483888" r:id="rId6"/>
    <p:sldLayoutId id="2147483890" r:id="rId7"/>
    <p:sldLayoutId id="2147483891" r:id="rId8"/>
    <p:sldLayoutId id="2147483892" r:id="rId9"/>
    <p:sldLayoutId id="2147483896" r:id="rId10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69200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310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5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1.PNG"/><Relationship Id="rId4" Type="http://schemas.openxmlformats.org/officeDocument/2006/relationships/image" Target="../media/image270.png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50.png"/><Relationship Id="rId18" Type="http://schemas.openxmlformats.org/officeDocument/2006/relationships/image" Target="../media/image30.png"/><Relationship Id="rId26" Type="http://schemas.openxmlformats.org/officeDocument/2006/relationships/image" Target="../media/image380.png"/><Relationship Id="rId21" Type="http://schemas.openxmlformats.org/officeDocument/2006/relationships/image" Target="../media/image330.png"/><Relationship Id="rId3" Type="http://schemas.openxmlformats.org/officeDocument/2006/relationships/image" Target="../media/image150.png"/><Relationship Id="rId7" Type="http://schemas.openxmlformats.org/officeDocument/2006/relationships/image" Target="../media/image190.png"/><Relationship Id="rId12" Type="http://schemas.openxmlformats.org/officeDocument/2006/relationships/image" Target="../media/image240.png"/><Relationship Id="rId17" Type="http://schemas.openxmlformats.org/officeDocument/2006/relationships/image" Target="../media/image290.png"/><Relationship Id="rId25" Type="http://schemas.openxmlformats.org/officeDocument/2006/relationships/image" Target="../media/image370.png"/><Relationship Id="rId2" Type="http://schemas.openxmlformats.org/officeDocument/2006/relationships/notesSlide" Target="../notesSlides/notesSlide2.xml"/><Relationship Id="rId20" Type="http://schemas.openxmlformats.org/officeDocument/2006/relationships/image" Target="../media/image320.png"/><Relationship Id="rId16" Type="http://schemas.openxmlformats.org/officeDocument/2006/relationships/image" Target="../media/image2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24" Type="http://schemas.openxmlformats.org/officeDocument/2006/relationships/image" Target="../media/image36.png"/><Relationship Id="rId5" Type="http://schemas.openxmlformats.org/officeDocument/2006/relationships/image" Target="../media/image170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0.png"/><Relationship Id="rId10" Type="http://schemas.openxmlformats.org/officeDocument/2006/relationships/image" Target="../media/image220.png"/><Relationship Id="rId19" Type="http://schemas.openxmlformats.org/officeDocument/2006/relationships/image" Target="../media/image310.png"/><Relationship Id="rId9" Type="http://schemas.openxmlformats.org/officeDocument/2006/relationships/image" Target="../media/image210.png"/><Relationship Id="rId14" Type="http://schemas.openxmlformats.org/officeDocument/2006/relationships/image" Target="../media/image26.png"/><Relationship Id="rId22" Type="http://schemas.openxmlformats.org/officeDocument/2006/relationships/image" Target="../media/image340.png"/><Relationship Id="rId4" Type="http://schemas.openxmlformats.org/officeDocument/2006/relationships/image" Target="../media/image16.png"/><Relationship Id="rId27" Type="http://schemas.openxmlformats.org/officeDocument/2006/relationships/image" Target="../media/image39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800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0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1.PNG"/><Relationship Id="rId4" Type="http://schemas.openxmlformats.org/officeDocument/2006/relationships/image" Target="../media/image39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00.png"/><Relationship Id="rId4" Type="http://schemas.openxmlformats.org/officeDocument/2006/relationships/image" Target="../media/image38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510.PNG"/><Relationship Id="rId3" Type="http://schemas.openxmlformats.org/officeDocument/2006/relationships/image" Target="../media/image410.png"/><Relationship Id="rId7" Type="http://schemas.openxmlformats.org/officeDocument/2006/relationships/image" Target="../media/image450.PNG"/><Relationship Id="rId12" Type="http://schemas.openxmlformats.org/officeDocument/2006/relationships/image" Target="../media/image500.PNG"/><Relationship Id="rId2" Type="http://schemas.openxmlformats.org/officeDocument/2006/relationships/image" Target="../media/image40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0.PNG"/><Relationship Id="rId11" Type="http://schemas.openxmlformats.org/officeDocument/2006/relationships/image" Target="../media/image490.PNG"/><Relationship Id="rId5" Type="http://schemas.openxmlformats.org/officeDocument/2006/relationships/image" Target="../media/image430.PNG"/><Relationship Id="rId10" Type="http://schemas.openxmlformats.org/officeDocument/2006/relationships/image" Target="../media/image480.PNG"/><Relationship Id="rId4" Type="http://schemas.openxmlformats.org/officeDocument/2006/relationships/image" Target="../media/image420.png"/><Relationship Id="rId9" Type="http://schemas.openxmlformats.org/officeDocument/2006/relationships/image" Target="../media/image470.PNG"/><Relationship Id="rId14" Type="http://schemas.openxmlformats.org/officeDocument/2006/relationships/image" Target="../media/image5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ode.preferred.ai/recommendation-retrieval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136613"/>
            <a:ext cx="7772400" cy="523220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I (Summary):</a:t>
            </a:r>
            <a:endParaRPr lang="en-SG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3721388"/>
            <a:ext cx="8193087" cy="954107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MF Recommendation Retrieval as Similarity Search Problem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26556C-EC84-4ECE-8191-F1FF3A7E9999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3EEF0-5CDE-0D46-9D7C-41BA7D2F72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12141"/>
            <a:ext cx="2912846" cy="65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9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721388"/>
            <a:ext cx="7772400" cy="584775"/>
          </a:xfrm>
        </p:spPr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Indexing </a:t>
            </a:r>
            <a:r>
              <a:rPr lang="mr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Locality Sensitive Hashing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Dung &amp; Hady: Scalable Recommendation Retrieval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26556C-EC84-4ECE-8191-F1FF3A7E9999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591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59377"/>
            <a:ext cx="7315200" cy="523220"/>
          </a:xfrm>
        </p:spPr>
        <p:txBody>
          <a:bodyPr/>
          <a:lstStyle/>
          <a:p>
            <a:r>
              <a:rPr lang="en-US" sz="2800" dirty="0"/>
              <a:t>L2-Asymmetric LSH for MIPS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Dung &amp; Hady: Scalable Recommendation Retrieval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D85F8A-DB2A-2240-8B01-EF9B41118116}"/>
              </a:ext>
            </a:extLst>
          </p:cNvPr>
          <p:cNvSpPr txBox="1"/>
          <p:nvPr/>
        </p:nvSpPr>
        <p:spPr>
          <a:xfrm>
            <a:off x="1041400" y="1066800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600" b="1" dirty="0"/>
              <a:t>Shrivastava and Li, "Asymmetric LSH (ALSH) for Sublinear Time Maximum Inner Product Search (MIPS)", NIPS 2014.</a:t>
            </a:r>
            <a:endParaRPr lang="en-US" sz="1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093436" y="5943600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Reducing MIPS to Nearest Neighbor Search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43574" y="2953378"/>
                <a:ext cx="2971800" cy="439736"/>
              </a:xfrm>
            </p:spPr>
            <p:txBody>
              <a:bodyPr/>
              <a:lstStyle/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&lt;1, ∀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3574" y="2953378"/>
                <a:ext cx="2971800" cy="439736"/>
              </a:xfrm>
              <a:blipFill rotWithShape="0">
                <a:blip r:embed="rId2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 bwMode="auto">
              <a:xfrm>
                <a:off x="3658019" y="2300603"/>
                <a:ext cx="6056506" cy="585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ker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ker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ker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….,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</m:oMath>
                  </m:oMathPara>
                </a14:m>
                <a:endParaRPr lang="en-US" kern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8019" y="2300603"/>
                <a:ext cx="6056506" cy="5852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 bwMode="auto">
              <a:xfrm>
                <a:off x="-838200" y="2441242"/>
                <a:ext cx="528740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,0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….,0</m:t>
                          </m:r>
                        </m:e>
                      </m:d>
                    </m:oMath>
                  </m:oMathPara>
                </a14:m>
                <a:endParaRPr lang="en-US" kern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838200" y="2441242"/>
                <a:ext cx="5287409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212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00074" y="1870517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transformation</a:t>
            </a:r>
            <a:endParaRPr lang="en-SG" dirty="0"/>
          </a:p>
        </p:txBody>
      </p:sp>
      <p:sp>
        <p:nvSpPr>
          <p:cNvPr id="12" name="TextBox 11"/>
          <p:cNvSpPr txBox="1"/>
          <p:nvPr/>
        </p:nvSpPr>
        <p:spPr>
          <a:xfrm>
            <a:off x="5786079" y="182880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transformation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 bwMode="auto">
              <a:xfrm>
                <a:off x="1631014" y="4254653"/>
                <a:ext cx="6522386" cy="1396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kern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kern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kern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ker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ker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ker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ker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 ker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ker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ker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ker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ker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 ker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sSup>
                                <m:sSupPr>
                                  <m:ctrlPr>
                                    <a:rPr lang="en-US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</m:oMath>
                  </m:oMathPara>
                </a14:m>
                <a:endParaRPr lang="en-US" sz="1800" b="0" kern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None/>
                  <a:defRPr/>
                </a:pPr>
                <a:endParaRPr lang="en-US" sz="1800" kern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None/>
                  <a:defRPr/>
                </a:pPr>
                <a:r>
                  <a:rPr lang="en-US" sz="1800" kern="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kern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kern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kern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kern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b="0" i="1" kern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kern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kern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kern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kern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kern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=</m:t>
                    </m:r>
                    <m:sSup>
                      <m:sSupPr>
                        <m:ctrlPr>
                          <a:rPr lang="en-US" b="0" i="1" kern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kern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kern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kern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kern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kern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kern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kern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i="1" ker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ker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ker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ker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ker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 ker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i="1" ker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lang="en-US" i="1" ker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+…+</m:t>
                    </m:r>
                    <m:sSup>
                      <m:sSupPr>
                        <m:ctrlPr>
                          <a:rPr lang="en-US" i="1" ker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ker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ker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ker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ker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 ker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i="1" ker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ker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ker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b="0" i="1" kern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sup>
                    </m:sSup>
                  </m:oMath>
                </a14:m>
                <a:endParaRPr lang="en-US" sz="1800" kern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31014" y="4254653"/>
                <a:ext cx="6522386" cy="139621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>
            <a:off x="503161" y="3581400"/>
            <a:ext cx="83122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0073" y="372154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1882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59377"/>
            <a:ext cx="7315200" cy="523220"/>
          </a:xfrm>
        </p:spPr>
        <p:txBody>
          <a:bodyPr/>
          <a:lstStyle/>
          <a:p>
            <a:r>
              <a:rPr lang="en-US" sz="2800" dirty="0"/>
              <a:t>L2-Asymmetric LSH for MIPS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Dung &amp; Hady: Scalable Recommendation Retrieval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D85F8A-DB2A-2240-8B01-EF9B41118116}"/>
              </a:ext>
            </a:extLst>
          </p:cNvPr>
          <p:cNvSpPr txBox="1"/>
          <p:nvPr/>
        </p:nvSpPr>
        <p:spPr>
          <a:xfrm>
            <a:off x="1041400" y="1091625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600" b="1" dirty="0"/>
              <a:t>Shrivastava and Li, "Asymmetric LSH (ALSH) for Sublinear Time Maximum Inner Product Search (MIPS)", NIPS 2014.</a:t>
            </a:r>
            <a:endParaRPr lang="en-US" sz="1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025727" y="5986938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Reducing MIPS to Nearest Neighbor Search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43574" y="2953378"/>
                <a:ext cx="2971800" cy="439736"/>
              </a:xfrm>
            </p:spPr>
            <p:txBody>
              <a:bodyPr/>
              <a:lstStyle/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&lt;1, ∀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3574" y="2953378"/>
                <a:ext cx="2971800" cy="439736"/>
              </a:xfrm>
              <a:blipFill rotWithShape="0">
                <a:blip r:embed="rId2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 bwMode="auto">
              <a:xfrm>
                <a:off x="3658019" y="2300603"/>
                <a:ext cx="6056506" cy="585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ker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ker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ker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….,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</m:oMath>
                  </m:oMathPara>
                </a14:m>
                <a:endParaRPr lang="en-US" kern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8019" y="2300603"/>
                <a:ext cx="6056506" cy="5852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 bwMode="auto">
              <a:xfrm>
                <a:off x="-838200" y="2441242"/>
                <a:ext cx="528740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,0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….,0</m:t>
                          </m:r>
                        </m:e>
                      </m:d>
                    </m:oMath>
                  </m:oMathPara>
                </a14:m>
                <a:endParaRPr lang="en-US" kern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838200" y="2441242"/>
                <a:ext cx="5287409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06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00074" y="1870517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transformation</a:t>
            </a:r>
            <a:endParaRPr lang="en-SG" dirty="0"/>
          </a:p>
        </p:txBody>
      </p:sp>
      <p:sp>
        <p:nvSpPr>
          <p:cNvPr id="12" name="TextBox 11"/>
          <p:cNvSpPr txBox="1"/>
          <p:nvPr/>
        </p:nvSpPr>
        <p:spPr>
          <a:xfrm>
            <a:off x="5786079" y="182880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transformation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 bwMode="auto">
              <a:xfrm>
                <a:off x="1497156" y="4302906"/>
                <a:ext cx="6808644" cy="6225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None/>
                  <a:defRPr/>
                </a:pPr>
                <a:r>
                  <a:rPr lang="en-US" kern="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kern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kern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kern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kern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en-US" b="0" i="1" kern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kern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kern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kern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kern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 </m:t>
                                </m:r>
                                <m:r>
                                  <a:rPr lang="en-US" b="0" i="1" kern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b="0" i="1" kern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kern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kern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kern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kern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kern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kern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=</m:t>
                    </m:r>
                    <m:d>
                      <m:dPr>
                        <m:ctrlPr>
                          <a:rPr lang="en-US" b="0" i="1" kern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kern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b="0" i="1" kern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kern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kern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kern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−2 </m:t>
                    </m:r>
                    <m:sSubSup>
                      <m:sSubSupPr>
                        <m:ctrlPr>
                          <a:rPr lang="en-US" b="0" i="1" kern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b="0" i="1" kern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kern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kern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kern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kern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kern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kern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kern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kern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kern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kern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kern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b="0" i="1" kern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kern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kern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kern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  <m:r>
                                  <a:rPr lang="en-US" b="0" i="1" kern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</m:sup>
                    </m:sSup>
                  </m:oMath>
                </a14:m>
                <a:endParaRPr lang="en-US" kern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97156" y="4302906"/>
                <a:ext cx="6808644" cy="6225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>
            <a:off x="503161" y="3581400"/>
            <a:ext cx="83122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0073" y="372154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 bwMode="auto">
              <a:xfrm>
                <a:off x="1490571" y="5194701"/>
                <a:ext cx="6056506" cy="5005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None/>
                  <a:defRPr/>
                </a:pPr>
                <a:r>
                  <a:rPr lang="en-US" kern="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kern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kern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kern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kern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fName>
                          <m:e>
                            <m:sSubSup>
                              <m:sSubSupPr>
                                <m:ctrlPr>
                                  <a:rPr lang="en-US" b="0" i="1" kern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kern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kern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sub>
                              <m:sup>
                                <m:r>
                                  <a:rPr lang="en-US" b="0" i="1" kern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kern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kern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kern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kern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~</m:t>
                            </m:r>
                            <m:func>
                              <m:funcPr>
                                <m:ctrlPr>
                                  <a:rPr lang="en-US" b="0" i="1" kern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b="0" i="0" kern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kern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arg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b="0" i="1" kern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kern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min</m:t>
                                    </m:r>
                                  </m:fName>
                                  <m:e>
                                    <m:sSup>
                                      <m:sSupPr>
                                        <m:ctrlPr>
                                          <a:rPr lang="vi-VN" b="0" i="1" kern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b="0" i="1" kern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b="0" i="1" kern="0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i="1" kern="0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𝑄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b="0" i="1" kern="0" smtClean="0">
                                                        <a:solidFill>
                                                          <a:srgbClr val="00206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b="0" i="1" kern="0" smtClean="0">
                                                            <a:solidFill>
                                                              <a:srgbClr val="00206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b="0" i="1" kern="0" smtClean="0">
                                                            <a:solidFill>
                                                              <a:srgbClr val="00206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b="0" i="1" kern="0" smtClean="0">
                                                            <a:solidFill>
                                                              <a:srgbClr val="00206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  <m:r>
                                                  <a:rPr lang="en-US" b="0" i="1" kern="0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b="0" i="1" kern="0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𝑃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b="0" i="1" kern="0" smtClean="0">
                                                        <a:solidFill>
                                                          <a:srgbClr val="00206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b="0" i="1" kern="0" smtClean="0">
                                                            <a:solidFill>
                                                              <a:srgbClr val="00206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b="0" i="1" kern="0" smtClean="0">
                                                            <a:solidFill>
                                                              <a:srgbClr val="00206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b="0" i="1" kern="0" smtClean="0">
                                                            <a:solidFill>
                                                              <a:srgbClr val="00206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vi-VN" b="0" i="1" kern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func>
                              </m:e>
                            </m:func>
                          </m:e>
                        </m:func>
                      </m:e>
                    </m:func>
                  </m:oMath>
                </a14:m>
                <a:endParaRPr lang="en-US" kern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90571" y="5194701"/>
                <a:ext cx="6056506" cy="50052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710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59377"/>
            <a:ext cx="7315200" cy="523220"/>
          </a:xfrm>
        </p:spPr>
        <p:txBody>
          <a:bodyPr/>
          <a:lstStyle/>
          <a:p>
            <a:r>
              <a:rPr lang="en-US" sz="2800" dirty="0"/>
              <a:t>L2-Asymmetric LSH is efficient for MIPS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D85F8A-DB2A-2240-8B01-EF9B41118116}"/>
              </a:ext>
            </a:extLst>
          </p:cNvPr>
          <p:cNvSpPr txBox="1"/>
          <p:nvPr/>
        </p:nvSpPr>
        <p:spPr>
          <a:xfrm>
            <a:off x="1041400" y="1015425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600" b="1" dirty="0"/>
              <a:t>Shrivastava and Li, "Asymmetric LSH (ALSH) for Sublinear Time Maximum Inner Product Search (MIPS)", NIPS 2014.</a:t>
            </a:r>
            <a:endParaRPr lang="en-US" sz="1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5" y="1765298"/>
            <a:ext cx="8698753" cy="489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82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2535"/>
            <a:ext cx="6553200" cy="954107"/>
          </a:xfrm>
        </p:spPr>
        <p:txBody>
          <a:bodyPr/>
          <a:lstStyle/>
          <a:p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A Generic Recipe for Constructing Asymmetric LSHs</a:t>
            </a:r>
            <a:endParaRPr lang="en-SG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828800"/>
                <a:ext cx="8839200" cy="3547190"/>
              </a:xfrm>
            </p:spPr>
            <p:txBody>
              <a:bodyPr/>
              <a:lstStyle/>
              <a:p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Particular similarity of interest: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US" sz="2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Construct transformation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 such that: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𝑆𝑖𝑚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 is monotonic in the similarity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SG" sz="2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𝑆𝑖𝑚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(.,.)</m:t>
                    </m:r>
                  </m:oMath>
                </a14:m>
                <a:r>
                  <a:rPr lang="en-SG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 – similarity kernel in which we know an existing LSH or ALSH.</a:t>
                </a:r>
                <a:endParaRPr lang="en-US" sz="2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SG" sz="2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828800"/>
                <a:ext cx="8839200" cy="3547190"/>
              </a:xfrm>
              <a:blipFill rotWithShape="0">
                <a:blip r:embed="rId2"/>
                <a:stretch>
                  <a:fillRect l="-966" t="-1375" r="-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Dung &amp; Hady: Scalable Recommendation Retrieval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4791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59377"/>
            <a:ext cx="7315200" cy="523220"/>
          </a:xfrm>
        </p:spPr>
        <p:txBody>
          <a:bodyPr/>
          <a:lstStyle/>
          <a:p>
            <a:r>
              <a:rPr lang="en-US" sz="2800" dirty="0"/>
              <a:t>Sign-ALSH for MIPS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D85F8A-DB2A-2240-8B01-EF9B41118116}"/>
              </a:ext>
            </a:extLst>
          </p:cNvPr>
          <p:cNvSpPr txBox="1"/>
          <p:nvPr/>
        </p:nvSpPr>
        <p:spPr>
          <a:xfrm>
            <a:off x="1041400" y="990600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600" b="1" dirty="0"/>
              <a:t>Shrivastava and Li, "Improved Asymmetric Locality Sensitive Hashing (ALSH) for Maximum Inner Product Search (MIPS)", UAI 2015.</a:t>
            </a:r>
            <a:endParaRPr lang="en-US" sz="1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44072" y="6269033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Reducing MIPS to Maximum Cosine Similarity Search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43574" y="2953378"/>
                <a:ext cx="2971800" cy="439736"/>
              </a:xfrm>
            </p:spPr>
            <p:txBody>
              <a:bodyPr/>
              <a:lstStyle/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&lt;1, ∀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3574" y="2953378"/>
                <a:ext cx="2971800" cy="439736"/>
              </a:xfrm>
              <a:blipFill rotWithShape="0">
                <a:blip r:embed="rId2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 bwMode="auto">
              <a:xfrm>
                <a:off x="-838200" y="2441242"/>
                <a:ext cx="528740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,0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….,0</m:t>
                          </m:r>
                        </m:e>
                      </m:d>
                    </m:oMath>
                  </m:oMathPara>
                </a14:m>
                <a:endParaRPr lang="en-US" kern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838200" y="2441242"/>
                <a:ext cx="5287409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06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00074" y="1870517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transformation</a:t>
            </a:r>
            <a:endParaRPr lang="en-SG" dirty="0"/>
          </a:p>
        </p:txBody>
      </p:sp>
      <p:sp>
        <p:nvSpPr>
          <p:cNvPr id="12" name="TextBox 11"/>
          <p:cNvSpPr txBox="1"/>
          <p:nvPr/>
        </p:nvSpPr>
        <p:spPr>
          <a:xfrm>
            <a:off x="5786079" y="182880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transformation</a:t>
            </a:r>
            <a:endParaRPr lang="en-SG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03161" y="3581400"/>
            <a:ext cx="83122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0073" y="372154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 bwMode="auto">
              <a:xfrm>
                <a:off x="3581400" y="2194926"/>
                <a:ext cx="6056506" cy="640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600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sz="1600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6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….,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</m:oMath>
                  </m:oMathPara>
                </a14:m>
                <a:endParaRPr lang="en-US" sz="1600" kern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0" y="2194926"/>
                <a:ext cx="6056506" cy="64030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 txBox="1">
                <a:spLocks/>
              </p:cNvSpPr>
              <p:nvPr/>
            </p:nvSpPr>
            <p:spPr bwMode="auto">
              <a:xfrm>
                <a:off x="1173738" y="4155203"/>
                <a:ext cx="6056506" cy="17163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16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6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600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sz="1600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kern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kern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kern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sz="1600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1600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kern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kern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kern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1600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6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16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6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600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1600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16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600" b="0" i="1" kern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b="0" i="1" kern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kern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kern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sz="1600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1600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kern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None/>
                  <a:defRPr/>
                </a:pPr>
                <a:endParaRPr lang="en-US" sz="1600" kern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16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sz="1600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sz="1600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600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sz="1600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16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arg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1600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1600" i="1" ker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 ker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𝑄</m:t>
                                      </m:r>
                                      <m:sSup>
                                        <m:sSupPr>
                                          <m:ctrlPr>
                                            <a:rPr lang="en-US" sz="1600" i="1" ker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i="1" ker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 kern="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 kern="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 kern="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𝑢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600" i="1" ker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sz="1600" i="1" ker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en-US" sz="1600" i="1" ker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 ker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 ker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 ker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600" i="1" ker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1600" i="1" ker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ker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𝑄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600" i="1" kern="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600" i="1" kern="0">
                                                          <a:solidFill>
                                                            <a:srgbClr val="00206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600" i="1" kern="0">
                                                          <a:solidFill>
                                                            <a:srgbClr val="00206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600" i="1" kern="0">
                                                          <a:solidFill>
                                                            <a:srgbClr val="00206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sz="1600" i="1" ker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.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600" i="1" ker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1600" i="1" ker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ker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𝑃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600" i="1" kern="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600" i="1" kern="0">
                                                          <a:solidFill>
                                                            <a:srgbClr val="00206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600" i="1" kern="0">
                                                          <a:solidFill>
                                                            <a:srgbClr val="00206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600" i="1" kern="0">
                                                          <a:solidFill>
                                                            <a:srgbClr val="00206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sz="1600" kern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73738" y="4155203"/>
                <a:ext cx="6056506" cy="171636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732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76200" y="259377"/>
            <a:ext cx="7315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sz="2800" kern="0" dirty="0"/>
              <a:t>Sign-ALSH for MIPS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" y="1752600"/>
            <a:ext cx="8836196" cy="4191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D85F8A-DB2A-2240-8B01-EF9B41118116}"/>
              </a:ext>
            </a:extLst>
          </p:cNvPr>
          <p:cNvSpPr txBox="1"/>
          <p:nvPr/>
        </p:nvSpPr>
        <p:spPr>
          <a:xfrm>
            <a:off x="1041400" y="990600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600" b="1" dirty="0"/>
              <a:t>Shrivastava and Li, "Improved Asymmetric Locality Sensitive Hashing (ALSH) for Maximum Inner Product Search (MIPS)", UAI 2015.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16355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76200" y="259377"/>
            <a:ext cx="7315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sz="2800" kern="0" dirty="0"/>
              <a:t>Sign-ALSH for MIPS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" y="2209800"/>
            <a:ext cx="9058111" cy="2438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D85F8A-DB2A-2240-8B01-EF9B41118116}"/>
              </a:ext>
            </a:extLst>
          </p:cNvPr>
          <p:cNvSpPr txBox="1"/>
          <p:nvPr/>
        </p:nvSpPr>
        <p:spPr>
          <a:xfrm>
            <a:off x="1041400" y="990600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600" b="1" dirty="0"/>
              <a:t>Shrivastava and Li, "Improved Asymmetric Locality Sensitive Hashing (ALSH) for Maximum Inner Product Search (MIPS)", UAI 2015.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40068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Simple-LSH for MIPS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0" y="1524000"/>
                <a:ext cx="7475123" cy="3139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b="1" dirty="0"/>
                  <a:t>Shrivastava and Li</a:t>
                </a:r>
                <a:r>
                  <a:rPr lang="en-US" dirty="0"/>
                  <a:t> shows that there is no symmetric LSH for MIPS.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However, their proposed asymmetric LSH is only valid when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Queries:</a:t>
                </a:r>
                <a:r>
                  <a:rPr lang="en-US" dirty="0"/>
                  <a:t> are normalized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Data</a:t>
                </a:r>
                <a:r>
                  <a:rPr lang="en-US" dirty="0"/>
                  <a:t>: are bounded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 </a:t>
                </a:r>
                <a:r>
                  <a:rPr lang="en-SG" b="1" dirty="0" err="1"/>
                  <a:t>Neyshabur</a:t>
                </a:r>
                <a:r>
                  <a:rPr lang="en-SG" b="1" dirty="0"/>
                  <a:t> and </a:t>
                </a:r>
                <a:r>
                  <a:rPr lang="en-SG" b="1" dirty="0" err="1"/>
                  <a:t>Srebro</a:t>
                </a:r>
                <a:r>
                  <a:rPr lang="en-SG" b="1" dirty="0"/>
                  <a:t> </a:t>
                </a:r>
                <a:r>
                  <a:rPr lang="en-SG" dirty="0"/>
                  <a:t>shows that there is no asymmetric LSH for </a:t>
                </a:r>
              </a:p>
              <a:p>
                <a:r>
                  <a:rPr lang="en-SG" dirty="0"/>
                  <a:t>      inner product similarity search over entire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SG" dirty="0"/>
                  <a:t> </a:t>
                </a:r>
              </a:p>
              <a:p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 </a:t>
                </a:r>
                <a:r>
                  <a:rPr lang="en-SG" b="1" dirty="0" err="1"/>
                  <a:t>Neyshabur</a:t>
                </a:r>
                <a:r>
                  <a:rPr lang="en-SG" b="1" dirty="0"/>
                  <a:t> and </a:t>
                </a:r>
                <a:r>
                  <a:rPr lang="en-SG" b="1" dirty="0" err="1"/>
                  <a:t>Srebro</a:t>
                </a:r>
                <a:r>
                  <a:rPr lang="en-SG" b="1" dirty="0"/>
                  <a:t> </a:t>
                </a:r>
                <a:r>
                  <a:rPr lang="en-SG" dirty="0"/>
                  <a:t>propose a more simple transformation …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524000"/>
                <a:ext cx="7475123" cy="3139321"/>
              </a:xfrm>
              <a:prstGeom prst="rect">
                <a:avLst/>
              </a:prstGeom>
              <a:blipFill rotWithShape="0">
                <a:blip r:embed="rId2"/>
                <a:stretch>
                  <a:fillRect l="-489" t="-9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1D85F8A-DB2A-2240-8B01-EF9B41118116}"/>
              </a:ext>
            </a:extLst>
          </p:cNvPr>
          <p:cNvSpPr txBox="1"/>
          <p:nvPr/>
        </p:nvSpPr>
        <p:spPr>
          <a:xfrm>
            <a:off x="609600" y="6044625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600" b="1" dirty="0" err="1"/>
              <a:t>Neyshabur</a:t>
            </a:r>
            <a:r>
              <a:rPr lang="en-SG" sz="1600" b="1" dirty="0"/>
              <a:t> and </a:t>
            </a:r>
            <a:r>
              <a:rPr lang="en-SG" sz="1600" b="1" dirty="0" err="1"/>
              <a:t>Srebro</a:t>
            </a:r>
            <a:r>
              <a:rPr lang="en-SG" sz="1600" b="1" dirty="0"/>
              <a:t>, "On Symmetric and Asymmetric LSHs for Inner Product Search", ICML 2015.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74141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Simple-LSH for MIPS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85F8A-DB2A-2240-8B01-EF9B41118116}"/>
              </a:ext>
            </a:extLst>
          </p:cNvPr>
          <p:cNvSpPr txBox="1"/>
          <p:nvPr/>
        </p:nvSpPr>
        <p:spPr>
          <a:xfrm>
            <a:off x="408709" y="6466701"/>
            <a:ext cx="800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200" b="1" dirty="0"/>
              <a:t>[2] </a:t>
            </a:r>
            <a:r>
              <a:rPr lang="en-SG" sz="1200" b="1" dirty="0" err="1"/>
              <a:t>Neyshabur</a:t>
            </a:r>
            <a:r>
              <a:rPr lang="en-SG" sz="1200" b="1" dirty="0"/>
              <a:t> and </a:t>
            </a:r>
            <a:r>
              <a:rPr lang="en-SG" sz="1200" b="1" dirty="0" err="1"/>
              <a:t>Srebro</a:t>
            </a:r>
            <a:r>
              <a:rPr lang="en-SG" sz="1200" b="1" dirty="0"/>
              <a:t>, "On Symmetric and Asymmetric LSHs for Inner Product Search", ICML 2015.</a:t>
            </a:r>
            <a:endParaRPr lang="en-US" sz="1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91533" y="1320684"/>
            <a:ext cx="1812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  <a:endParaRPr lang="en-S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2339" y="2005619"/>
                <a:ext cx="2971800" cy="439736"/>
              </a:xfrm>
            </p:spPr>
            <p:txBody>
              <a:bodyPr/>
              <a:lstStyle/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∀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2339" y="2005619"/>
                <a:ext cx="2971800" cy="439736"/>
              </a:xfrm>
              <a:blipFill rotWithShape="0">
                <a:blip r:embed="rId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 bwMode="auto">
              <a:xfrm>
                <a:off x="215133" y="2501792"/>
                <a:ext cx="4231607" cy="732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lang="en-US" sz="18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ker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sz="1800" i="1" ker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 ker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800" i="1" ker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 ker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 ker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800" i="1" ker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d>
                    </m:oMath>
                  </m:oMathPara>
                </a14:m>
                <a:endParaRPr lang="en-US" kern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5133" y="2501792"/>
                <a:ext cx="4231607" cy="7321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 bwMode="auto">
              <a:xfrm>
                <a:off x="4255463" y="2005619"/>
                <a:ext cx="528740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US" kern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5463" y="2005619"/>
                <a:ext cx="5287409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06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 txBox="1">
                <a:spLocks/>
              </p:cNvSpPr>
              <p:nvPr/>
            </p:nvSpPr>
            <p:spPr bwMode="auto">
              <a:xfrm>
                <a:off x="381000" y="4492477"/>
                <a:ext cx="8625796" cy="8139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1≤</m:t>
                                  </m:r>
                                  <m:r>
                                    <a:rPr lang="en-US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≤</m:t>
                                  </m:r>
                                  <m:r>
                                    <a:rPr lang="en-US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lim>
                              </m:limLow>
                            </m:fName>
                            <m:e>
                              <m:sSubSup>
                                <m:sSubSupPr>
                                  <m:ctrlPr>
                                    <a:rPr lang="en-US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arg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i="1" ker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ker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min</m:t>
                                          </m:r>
                                        </m:e>
                                        <m:lim>
                                          <m:r>
                                            <a:rPr lang="en-US" i="1" ker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1≤</m:t>
                                          </m:r>
                                          <m:r>
                                            <a:rPr lang="en-US" i="1" ker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 ker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≤</m:t>
                                          </m:r>
                                          <m:r>
                                            <a:rPr lang="en-US" i="1" ker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 ker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lim>
                                      </m:limLow>
                                    </m:fName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0" i="1" kern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b="0" i="1" kern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kern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𝑄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b="0" i="1" kern="0" smtClean="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kern="0" smtClean="0">
                                                          <a:solidFill>
                                                            <a:srgbClr val="00206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kern="0" smtClean="0">
                                                          <a:solidFill>
                                                            <a:srgbClr val="00206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kern="0" smtClean="0">
                                                          <a:solidFill>
                                                            <a:srgbClr val="00206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b="0" i="1" kern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 ker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𝑃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 kern="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 kern="0">
                                                          <a:solidFill>
                                                            <a:srgbClr val="00206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 kern="0">
                                                          <a:solidFill>
                                                            <a:srgbClr val="00206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 kern="0">
                                                          <a:solidFill>
                                                            <a:srgbClr val="00206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  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i="1" ker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ker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arg</m:t>
                                      </m:r>
                                    </m:fName>
                                    <m:e>
                                      <m:func>
                                        <m:funcPr>
                                          <m:ctrlPr>
                                            <a:rPr lang="en-US" i="1" ker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limLow>
                                            <m:limLowPr>
                                              <m:ctrlPr>
                                                <a:rPr lang="en-US" i="1" ker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ker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m</m:t>
                                              </m:r>
                                              <m:r>
                                                <a:rPr lang="en-US" i="1" ker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𝑎𝑥</m:t>
                                              </m:r>
                                            </m:e>
                                            <m:lim>
                                              <m:r>
                                                <a:rPr lang="en-US" i="1" ker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1≤</m:t>
                                              </m:r>
                                              <m:r>
                                                <a:rPr lang="en-US" i="1" ker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 ker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≤</m:t>
                                              </m:r>
                                              <m:r>
                                                <a:rPr lang="en-US" i="1" ker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i="1" ker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 </m:t>
                                              </m:r>
                                            </m:lim>
                                          </m:limLow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i="1" ker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 ker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𝑄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 kern="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i="1" kern="0">
                                                          <a:solidFill>
                                                            <a:srgbClr val="00206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 kern="0">
                                                              <a:solidFill>
                                                                <a:srgbClr val="00206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 kern="0">
                                                              <a:solidFill>
                                                                <a:srgbClr val="00206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 kern="0">
                                                              <a:solidFill>
                                                                <a:srgbClr val="00206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US" i="1" kern="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i="1" ker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𝑃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 kern="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 kern="0">
                                                          <a:solidFill>
                                                            <a:srgbClr val="00206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 kern="0">
                                                          <a:solidFill>
                                                            <a:srgbClr val="00206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 kern="0">
                                                          <a:solidFill>
                                                            <a:srgbClr val="00206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num>
                                            <m:den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i="1" kern="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i="1" kern="0">
                                                          <a:solidFill>
                                                            <a:srgbClr val="00206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 kern="0">
                                                          <a:solidFill>
                                                            <a:srgbClr val="00206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𝑄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 kern="0">
                                                              <a:solidFill>
                                                                <a:srgbClr val="00206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i="1" kern="0">
                                                                  <a:solidFill>
                                                                    <a:srgbClr val="00206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i="1" kern="0">
                                                                  <a:solidFill>
                                                                    <a:srgbClr val="00206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i="1" kern="0">
                                                                  <a:solidFill>
                                                                    <a:srgbClr val="00206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𝑢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</m:d>
                                              <m:r>
                                                <a:rPr lang="en-US" i="1" ker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.</m:t>
                                              </m:r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i="1" kern="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i="1" kern="0">
                                                          <a:solidFill>
                                                            <a:srgbClr val="00206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 kern="0">
                                                          <a:solidFill>
                                                            <a:srgbClr val="00206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𝑃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 kern="0">
                                                              <a:solidFill>
                                                                <a:srgbClr val="00206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i="1" kern="0">
                                                                  <a:solidFill>
                                                                    <a:srgbClr val="00206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i="1" kern="0">
                                                                  <a:solidFill>
                                                                    <a:srgbClr val="00206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𝑦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i="1" kern="0">
                                                                  <a:solidFill>
                                                                    <a:srgbClr val="00206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</m:d>
                                            </m:den>
                                          </m:f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kern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4492477"/>
                <a:ext cx="8625796" cy="81394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243863" y="3812920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Reducing MIPS to NNS/MCSS</a:t>
            </a:r>
            <a:endParaRPr lang="en-S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2000" y="5878621"/>
            <a:ext cx="8001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400" b="1" dirty="0">
                <a:latin typeface="Times" panose="02020603050405020304" pitchFamily="18" charset="0"/>
                <a:cs typeface="Times" panose="02020603050405020304" pitchFamily="18" charset="0"/>
              </a:rPr>
              <a:t>[1] </a:t>
            </a:r>
            <a:r>
              <a:rPr lang="en-SG" sz="1400" b="1" dirty="0" err="1">
                <a:latin typeface="Times" panose="02020603050405020304" pitchFamily="18" charset="0"/>
                <a:cs typeface="Times" panose="02020603050405020304" pitchFamily="18" charset="0"/>
              </a:rPr>
              <a:t>Bachrach</a:t>
            </a:r>
            <a:r>
              <a:rPr lang="en-SG" sz="1400" b="1" dirty="0">
                <a:latin typeface="Times" panose="02020603050405020304" pitchFamily="18" charset="0"/>
                <a:cs typeface="Times" panose="02020603050405020304" pitchFamily="18" charset="0"/>
              </a:rPr>
              <a:t>, Y., et al. Speeding up the Xbox recommender system using a </a:t>
            </a:r>
            <a:r>
              <a:rPr lang="en-SG" sz="1400" b="1" dirty="0" err="1">
                <a:latin typeface="Times" panose="02020603050405020304" pitchFamily="18" charset="0"/>
                <a:cs typeface="Times" panose="02020603050405020304" pitchFamily="18" charset="0"/>
              </a:rPr>
              <a:t>euclidean</a:t>
            </a:r>
            <a:r>
              <a:rPr lang="en-SG" sz="1400" b="1" dirty="0">
                <a:latin typeface="Times" panose="02020603050405020304" pitchFamily="18" charset="0"/>
                <a:cs typeface="Times" panose="02020603050405020304" pitchFamily="18" charset="0"/>
              </a:rPr>
              <a:t> transformation for inner-product spaces. </a:t>
            </a:r>
            <a:r>
              <a:rPr lang="en-SG" sz="1400" b="1" i="1" dirty="0" err="1">
                <a:latin typeface="Times" panose="02020603050405020304" pitchFamily="18" charset="0"/>
                <a:cs typeface="Times" panose="02020603050405020304" pitchFamily="18" charset="0"/>
              </a:rPr>
              <a:t>RecSys</a:t>
            </a:r>
            <a:r>
              <a:rPr lang="en-SG" sz="1400" b="1" i="1" dirty="0">
                <a:latin typeface="Times" panose="02020603050405020304" pitchFamily="18" charset="0"/>
                <a:cs typeface="Times" panose="02020603050405020304" pitchFamily="18" charset="0"/>
              </a:rPr>
              <a:t> 2014</a:t>
            </a:r>
            <a:r>
              <a:rPr lang="en-SG" sz="1400" dirty="0">
                <a:solidFill>
                  <a:srgbClr val="2E414F"/>
                </a:solidFill>
                <a:latin typeface="-apple-system"/>
              </a:rPr>
              <a:t>.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72731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  <p:bldP spid="10" grpId="0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287978"/>
            <a:ext cx="6858000" cy="523220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Recommender Systems</a:t>
            </a:r>
            <a:endParaRPr lang="en-SG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AB5C9A-14E1-2242-9EB3-76D949D50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9441"/>
            <a:ext cx="9144000" cy="33991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D7CF2D-72AA-2B46-9456-B3E318EF25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5209" y="6100746"/>
            <a:ext cx="2069187" cy="75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63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59377"/>
            <a:ext cx="7315200" cy="523220"/>
          </a:xfrm>
        </p:spPr>
        <p:txBody>
          <a:bodyPr/>
          <a:lstStyle/>
          <a:p>
            <a:r>
              <a:rPr lang="en-US" sz="2800" dirty="0"/>
              <a:t>Xbox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381000" y="1121820"/>
            <a:ext cx="8349710" cy="4267200"/>
            <a:chOff x="340546" y="1143000"/>
            <a:chExt cx="8519521" cy="43434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46" y="1143000"/>
              <a:ext cx="8474718" cy="43434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819400" y="3810000"/>
              <a:ext cx="2286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276600" y="3795712"/>
              <a:ext cx="2286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038600" y="3733800"/>
              <a:ext cx="2286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57662" y="3238500"/>
              <a:ext cx="2286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391400" y="3795712"/>
              <a:ext cx="114300" cy="152400"/>
            </a:xfrm>
            <a:prstGeom prst="rect">
              <a:avLst/>
            </a:prstGeom>
            <a:solidFill>
              <a:srgbClr val="B7B7CC"/>
            </a:solidFill>
            <a:ln>
              <a:solidFill>
                <a:srgbClr val="C8C8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010400" y="2362200"/>
              <a:ext cx="114300" cy="152400"/>
            </a:xfrm>
            <a:prstGeom prst="rect">
              <a:avLst/>
            </a:prstGeom>
            <a:solidFill>
              <a:srgbClr val="F3F3FF"/>
            </a:solidFill>
            <a:ln>
              <a:solidFill>
                <a:srgbClr val="E8E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267700" y="3233737"/>
              <a:ext cx="2286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153400" y="3733800"/>
              <a:ext cx="22860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3242279" y="3701236"/>
                  <a:ext cx="23878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oMath>
                    </m:oMathPara>
                  </a14:m>
                  <a:endParaRPr lang="en-SG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2279" y="3701236"/>
                  <a:ext cx="238783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7895" r="-2632" b="-14286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906356" y="3797706"/>
                  <a:ext cx="22384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6356" y="3797706"/>
                  <a:ext cx="223844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667" r="-2778" b="-2571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4034943" y="3663046"/>
                  <a:ext cx="22801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4943" y="3663046"/>
                  <a:ext cx="228011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6216" r="-2703" b="-28571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4193378" y="3168430"/>
                  <a:ext cx="22801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3378" y="3168430"/>
                  <a:ext cx="228011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8919" r="-2703" b="-28571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7197936" y="3764190"/>
                  <a:ext cx="50122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G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7936" y="3764190"/>
                  <a:ext cx="501227" cy="21544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7407" r="-11111" b="-3714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818347" y="2238151"/>
                  <a:ext cx="52200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G" b="1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8347" y="2238151"/>
                  <a:ext cx="522001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0714" r="-10714" b="-38235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8038380" y="3640335"/>
                  <a:ext cx="70666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G" sz="1400" b="1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8380" y="3640335"/>
                  <a:ext cx="706667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2245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8153400" y="3107322"/>
                  <a:ext cx="70666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G" sz="1400" b="1" dirty="0"/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3400" y="3107322"/>
                  <a:ext cx="706667" cy="30777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2245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2402232" y="5479503"/>
                <a:ext cx="45640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illustration of vector augmentation approach in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-d space</a:t>
                </a:r>
              </a:p>
              <a:p>
                <a:pPr algn="ctr"/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(This picture is taken from (*))</a:t>
                </a:r>
                <a:endParaRPr lang="en-US" sz="11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32" y="5479503"/>
                <a:ext cx="4564070" cy="523220"/>
              </a:xfrm>
              <a:prstGeom prst="rect">
                <a:avLst/>
              </a:prstGeom>
              <a:blipFill rotWithShape="0">
                <a:blip r:embed="rId11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2133600" y="4191000"/>
            <a:ext cx="7620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081560" y="4136767"/>
                <a:ext cx="1785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560" y="4136767"/>
                <a:ext cx="178510" cy="184666"/>
              </a:xfrm>
              <a:prstGeom prst="rect">
                <a:avLst/>
              </a:prstGeom>
              <a:blipFill rotWithShape="0">
                <a:blip r:embed="rId12"/>
                <a:stretch>
                  <a:fillRect l="-16667" r="-13333" b="-1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/>
          <p:cNvSpPr/>
          <p:nvPr/>
        </p:nvSpPr>
        <p:spPr>
          <a:xfrm>
            <a:off x="5794536" y="4191000"/>
            <a:ext cx="149064" cy="76200"/>
          </a:xfrm>
          <a:prstGeom prst="rect">
            <a:avLst/>
          </a:prstGeom>
          <a:solidFill>
            <a:srgbClr val="E8E8FF"/>
          </a:solidFill>
          <a:ln>
            <a:solidFill>
              <a:srgbClr val="FAF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Rectangle 38"/>
          <p:cNvSpPr/>
          <p:nvPr/>
        </p:nvSpPr>
        <p:spPr>
          <a:xfrm>
            <a:off x="8384419" y="2010550"/>
            <a:ext cx="233564" cy="123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Rectangle 39"/>
          <p:cNvSpPr/>
          <p:nvPr/>
        </p:nvSpPr>
        <p:spPr>
          <a:xfrm>
            <a:off x="7955644" y="2197757"/>
            <a:ext cx="121556" cy="1218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8384419" y="1963161"/>
                <a:ext cx="1785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A7AD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SG" dirty="0">
                  <a:solidFill>
                    <a:srgbClr val="A7ADFF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419" y="1963161"/>
                <a:ext cx="178510" cy="184666"/>
              </a:xfrm>
              <a:prstGeom prst="rect">
                <a:avLst/>
              </a:prstGeom>
              <a:blipFill rotWithShape="0">
                <a:blip r:embed="rId13"/>
                <a:stretch>
                  <a:fillRect l="-16667" r="-13333" b="-1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7963634" y="2163915"/>
                <a:ext cx="1785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A7AD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SG" dirty="0">
                  <a:solidFill>
                    <a:srgbClr val="A7ADFF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634" y="2163915"/>
                <a:ext cx="178510" cy="184666"/>
              </a:xfrm>
              <a:prstGeom prst="rect">
                <a:avLst/>
              </a:prstGeom>
              <a:blipFill rotWithShape="0">
                <a:blip r:embed="rId13"/>
                <a:stretch>
                  <a:fillRect l="-16667" r="-13333" b="-1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794536" y="4136767"/>
                <a:ext cx="1785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536" y="4136767"/>
                <a:ext cx="178510" cy="184666"/>
              </a:xfrm>
              <a:prstGeom prst="rect">
                <a:avLst/>
              </a:prstGeom>
              <a:blipFill rotWithShape="0">
                <a:blip r:embed="rId12"/>
                <a:stretch>
                  <a:fillRect l="-17241" r="-17241" b="-1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/>
          <p:cNvSpPr/>
          <p:nvPr/>
        </p:nvSpPr>
        <p:spPr>
          <a:xfrm>
            <a:off x="2209800" y="6192434"/>
            <a:ext cx="6643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b="1" dirty="0">
                <a:latin typeface="Times" panose="02020603050405020304" pitchFamily="18" charset="0"/>
                <a:cs typeface="Times" panose="02020603050405020304" pitchFamily="18" charset="0"/>
              </a:rPr>
              <a:t>(*) Yu, H., Hsieh, C., Lei, Q., &amp; Dhillon, I.S. (2017). A Greedy Approach for Budgeted Maximum Inner Product Search. </a:t>
            </a:r>
            <a:r>
              <a:rPr lang="en-SG" b="1" i="1" dirty="0">
                <a:latin typeface="Times" panose="02020603050405020304" pitchFamily="18" charset="0"/>
                <a:cs typeface="Times" panose="02020603050405020304" pitchFamily="18" charset="0"/>
              </a:rPr>
              <a:t>NIPS</a:t>
            </a:r>
            <a:r>
              <a:rPr lang="en-SG" b="1" dirty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1552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Simple-LSH for MIPS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85F8A-DB2A-2240-8B01-EF9B41118116}"/>
              </a:ext>
            </a:extLst>
          </p:cNvPr>
          <p:cNvSpPr txBox="1"/>
          <p:nvPr/>
        </p:nvSpPr>
        <p:spPr>
          <a:xfrm>
            <a:off x="609600" y="6044625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600" b="1" dirty="0" err="1"/>
              <a:t>Neyshabur</a:t>
            </a:r>
            <a:r>
              <a:rPr lang="en-SG" sz="1600" b="1" dirty="0"/>
              <a:t> and </a:t>
            </a:r>
            <a:r>
              <a:rPr lang="en-SG" sz="1600" b="1" dirty="0" err="1"/>
              <a:t>Srebro</a:t>
            </a:r>
            <a:r>
              <a:rPr lang="en-SG" sz="1600" b="1" dirty="0"/>
              <a:t>, "On Symmetric and Asymmetric LSHs for Inner Product Search", ICML 2015.</a:t>
            </a:r>
            <a:endParaRPr lang="en-US" sz="1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43000"/>
            <a:ext cx="7924800" cy="475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02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Simple-LSH for MIPS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85F8A-DB2A-2240-8B01-EF9B41118116}"/>
              </a:ext>
            </a:extLst>
          </p:cNvPr>
          <p:cNvSpPr txBox="1"/>
          <p:nvPr/>
        </p:nvSpPr>
        <p:spPr>
          <a:xfrm>
            <a:off x="609600" y="6044625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600" b="1" dirty="0" err="1"/>
              <a:t>Neyshabur</a:t>
            </a:r>
            <a:r>
              <a:rPr lang="en-SG" sz="1600" b="1" dirty="0"/>
              <a:t> and </a:t>
            </a:r>
            <a:r>
              <a:rPr lang="en-SG" sz="1600" b="1" dirty="0" err="1"/>
              <a:t>Srebro</a:t>
            </a:r>
            <a:r>
              <a:rPr lang="en-SG" sz="1600" b="1" dirty="0"/>
              <a:t>, "On Symmetric and Asymmetric LSHs for Inner Product Search", ICML 2015.</a:t>
            </a:r>
            <a:endParaRPr lang="en-US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" y="1390892"/>
            <a:ext cx="8534400" cy="43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13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Simple-LSH for MIPS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85F8A-DB2A-2240-8B01-EF9B41118116}"/>
              </a:ext>
            </a:extLst>
          </p:cNvPr>
          <p:cNvSpPr txBox="1"/>
          <p:nvPr/>
        </p:nvSpPr>
        <p:spPr>
          <a:xfrm>
            <a:off x="609600" y="6044625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600" b="1" dirty="0" err="1"/>
              <a:t>Neyshabur</a:t>
            </a:r>
            <a:r>
              <a:rPr lang="en-SG" sz="1600" b="1" dirty="0"/>
              <a:t> and </a:t>
            </a:r>
            <a:r>
              <a:rPr lang="en-SG" sz="1600" b="1" dirty="0" err="1"/>
              <a:t>Srebro</a:t>
            </a:r>
            <a:r>
              <a:rPr lang="en-SG" sz="1600" b="1" dirty="0"/>
              <a:t>, "On Symmetric and Asymmetric LSHs for Inner Product Search", ICML 2015.</a:t>
            </a:r>
            <a:endParaRPr lang="en-US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" y="1390892"/>
            <a:ext cx="8534400" cy="43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88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59377"/>
            <a:ext cx="7315200" cy="523220"/>
          </a:xfrm>
        </p:spPr>
        <p:txBody>
          <a:bodyPr/>
          <a:lstStyle/>
          <a:p>
            <a:r>
              <a:rPr lang="en-US" sz="2800" dirty="0"/>
              <a:t>Drawbacks of Xbox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1104900" y="6358220"/>
            <a:ext cx="7696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SG" sz="1100" b="1" dirty="0">
                <a:latin typeface="Times" panose="02020603050405020304" pitchFamily="18" charset="0"/>
                <a:cs typeface="Times" panose="02020603050405020304" pitchFamily="18" charset="0"/>
              </a:rPr>
              <a:t>Huang, Q., Ma, G., Feng, J., Fang, Q., &amp; Tung, A.K. (2018). Accurate and Fast Asymmetric Locality-Sensitive Hashing Scheme for Maximum Inner Product Search. </a:t>
            </a:r>
            <a:r>
              <a:rPr lang="en-SG" sz="1100" b="1" i="1" dirty="0">
                <a:latin typeface="Times" panose="02020603050405020304" pitchFamily="18" charset="0"/>
                <a:cs typeface="Times" panose="02020603050405020304" pitchFamily="18" charset="0"/>
              </a:rPr>
              <a:t>KDD</a:t>
            </a:r>
            <a:r>
              <a:rPr lang="en-SG" sz="1100" b="1" dirty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02293" y="1081182"/>
            <a:ext cx="4648200" cy="2554714"/>
            <a:chOff x="1524000" y="1026686"/>
            <a:chExt cx="4900027" cy="255471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1026686"/>
              <a:ext cx="4900027" cy="255471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828800" y="3225914"/>
              <a:ext cx="4343400" cy="2792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 bwMode="auto">
              <a:xfrm>
                <a:off x="4912393" y="1347471"/>
                <a:ext cx="4231607" cy="8033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</m:d>
                      <m:r>
                        <a:rPr lang="en-US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𝑜</m:t>
                          </m:r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lang="en-US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 ker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ker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i="1" ker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 ker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ker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 ker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kern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 ker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d>
                    </m:oMath>
                  </m:oMathPara>
                </a14:m>
                <a:endParaRPr lang="en-US" sz="3200" kern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2393" y="1347471"/>
                <a:ext cx="4231607" cy="80336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 bwMode="auto">
              <a:xfrm>
                <a:off x="3712609" y="2217066"/>
                <a:ext cx="528740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US" sz="2400" kern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2609" y="2217066"/>
                <a:ext cx="5287409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1076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81000" y="3576730"/>
                <a:ext cx="2236766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2060"/>
                    </a:solidFill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00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20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SG" sz="2000" dirty="0">
                    <a:solidFill>
                      <a:srgbClr val="002060"/>
                    </a:solidFill>
                  </a:rPr>
                  <a:t>: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576730"/>
                <a:ext cx="2236766" cy="439736"/>
              </a:xfrm>
              <a:prstGeom prst="rect">
                <a:avLst/>
              </a:prstGeom>
              <a:blipFill rotWithShape="0">
                <a:blip r:embed="rId6"/>
                <a:stretch>
                  <a:fillRect l="-2459" t="-4167" r="-2186" b="-1944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 bwMode="auto">
              <a:xfrm>
                <a:off x="1435987" y="4101026"/>
                <a:ext cx="5287409" cy="4397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~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ker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i="1" ker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ker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ker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 ker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 ker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kern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987" y="4101026"/>
                <a:ext cx="5287409" cy="439736"/>
              </a:xfrm>
              <a:prstGeom prst="rect">
                <a:avLst/>
              </a:prstGeom>
              <a:blipFill rotWithShape="0">
                <a:blip r:embed="rId7"/>
                <a:stretch>
                  <a:fillRect b="-41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81000" y="4815190"/>
                <a:ext cx="2242730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2060"/>
                    </a:solidFill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sz="20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SG" sz="2000" dirty="0">
                    <a:solidFill>
                      <a:srgbClr val="002060"/>
                    </a:solidFill>
                  </a:rPr>
                  <a:t>: 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815190"/>
                <a:ext cx="2242730" cy="439736"/>
              </a:xfrm>
              <a:prstGeom prst="rect">
                <a:avLst/>
              </a:prstGeom>
              <a:blipFill rotWithShape="0">
                <a:blip r:embed="rId8"/>
                <a:stretch>
                  <a:fillRect l="-2452" t="-4167" r="-2180" b="-1944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 txBox="1">
                <a:spLocks/>
              </p:cNvSpPr>
              <p:nvPr/>
            </p:nvSpPr>
            <p:spPr bwMode="auto">
              <a:xfrm>
                <a:off x="1435987" y="5339486"/>
                <a:ext cx="5287409" cy="4397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~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ker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i="1" ker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ker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ker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 ker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kern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987" y="5339486"/>
                <a:ext cx="5287409" cy="439736"/>
              </a:xfrm>
              <a:prstGeom prst="rect">
                <a:avLst/>
              </a:prstGeom>
              <a:blipFill rotWithShape="0">
                <a:blip r:embed="rId9"/>
                <a:stretch>
                  <a:fillRect b="-41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/>
          <p:cNvCxnSpPr/>
          <p:nvPr/>
        </p:nvCxnSpPr>
        <p:spPr>
          <a:xfrm>
            <a:off x="6017190" y="4016466"/>
            <a:ext cx="609600" cy="8813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169590" y="4899750"/>
            <a:ext cx="457200" cy="8794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75796" y="4537233"/>
            <a:ext cx="1890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result could </a:t>
            </a:r>
          </a:p>
          <a:p>
            <a:r>
              <a:rPr lang="en-US" dirty="0">
                <a:solidFill>
                  <a:srgbClr val="FF0000"/>
                </a:solidFill>
              </a:rPr>
              <a:t>be arbitrary bad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60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  <p:bldP spid="21" grpId="0"/>
      <p:bldP spid="22" grpId="0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59377"/>
            <a:ext cx="7315200" cy="523220"/>
          </a:xfrm>
        </p:spPr>
        <p:txBody>
          <a:bodyPr/>
          <a:lstStyle/>
          <a:p>
            <a:r>
              <a:rPr lang="en-US" sz="2800" dirty="0"/>
              <a:t>QNF-Transformation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04800" y="1105863"/>
            <a:ext cx="4648200" cy="2554714"/>
            <a:chOff x="1524000" y="1026686"/>
            <a:chExt cx="4900027" cy="255471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1026686"/>
              <a:ext cx="4900027" cy="255471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828800" y="3225914"/>
              <a:ext cx="4343400" cy="2792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-85951" y="3721239"/>
            <a:ext cx="4751241" cy="2449602"/>
            <a:chOff x="762000" y="3575022"/>
            <a:chExt cx="4751241" cy="244960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3575022"/>
              <a:ext cx="4751241" cy="2449602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965920" y="5641459"/>
              <a:ext cx="4343400" cy="2792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3443283" y="1054342"/>
            <a:ext cx="2401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Xbox Transformation</a:t>
            </a:r>
            <a:endParaRPr lang="en-US" sz="14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03706" y="3645039"/>
            <a:ext cx="2277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QNF Transformation</a:t>
            </a:r>
            <a:endParaRPr lang="en-US" sz="1400" b="1" dirty="0">
              <a:latin typeface="Times" charset="0"/>
              <a:ea typeface="Times" charset="0"/>
              <a:cs typeface="Time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 bwMode="auto">
              <a:xfrm>
                <a:off x="4914900" y="1372152"/>
                <a:ext cx="4231607" cy="8033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</m:d>
                      <m:r>
                        <a:rPr lang="en-US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𝑜</m:t>
                          </m:r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lang="en-US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 ker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ker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i="1" ker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 ker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ker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 ker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kern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 ker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d>
                    </m:oMath>
                  </m:oMathPara>
                </a14:m>
                <a:endParaRPr lang="en-US" sz="3200" kern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4900" y="1372152"/>
                <a:ext cx="4231607" cy="80336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 bwMode="auto">
              <a:xfrm>
                <a:off x="3581400" y="2404980"/>
                <a:ext cx="528740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US" sz="2400" kern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0" y="2404980"/>
                <a:ext cx="5287409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076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 txBox="1">
                <a:spLocks/>
              </p:cNvSpPr>
              <p:nvPr/>
            </p:nvSpPr>
            <p:spPr bwMode="auto">
              <a:xfrm>
                <a:off x="4802865" y="4114800"/>
                <a:ext cx="4231607" cy="8033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</m:d>
                      <m:r>
                        <a:rPr lang="en-US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𝑜</m:t>
                          </m:r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lang="en-US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 ker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ker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i="1" ker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 ker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ker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 ker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kern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 ker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d>
                    </m:oMath>
                  </m:oMathPara>
                </a14:m>
                <a:endParaRPr lang="en-US" sz="2800" kern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02865" y="4114800"/>
                <a:ext cx="4231607" cy="80336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 bwMode="auto">
              <a:xfrm>
                <a:off x="4208323" y="5136916"/>
                <a:ext cx="5287409" cy="7723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,0</m:t>
                          </m:r>
                        </m:e>
                      </m:d>
                      <m:r>
                        <a:rPr lang="en-US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b="0" i="1" kern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400" kern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08323" y="5136916"/>
                <a:ext cx="5287409" cy="77239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>
            <a:off x="304800" y="3429000"/>
            <a:ext cx="83122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104900" y="6358220"/>
            <a:ext cx="769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SG" sz="1200" b="1" dirty="0">
                <a:latin typeface="Times" panose="02020603050405020304" pitchFamily="18" charset="0"/>
                <a:cs typeface="Times" panose="02020603050405020304" pitchFamily="18" charset="0"/>
              </a:rPr>
              <a:t>Huang, Q., Ma, G., Feng, J., Fang, Q., &amp; Tung, A.K. (2018). Accurate and Fast Asymmetric Locality-Sensitive Hashing Scheme for Maximum Inner Product Search. </a:t>
            </a:r>
            <a:r>
              <a:rPr lang="en-SG" sz="1200" b="1" i="1" dirty="0">
                <a:latin typeface="Times" panose="02020603050405020304" pitchFamily="18" charset="0"/>
                <a:cs typeface="Times" panose="02020603050405020304" pitchFamily="18" charset="0"/>
              </a:rPr>
              <a:t>KDD</a:t>
            </a:r>
            <a:r>
              <a:rPr lang="en-SG" sz="1200" b="1" dirty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417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59377"/>
            <a:ext cx="7315200" cy="523220"/>
          </a:xfrm>
        </p:spPr>
        <p:txBody>
          <a:bodyPr/>
          <a:lstStyle/>
          <a:p>
            <a:r>
              <a:rPr lang="en-US" sz="2800" dirty="0"/>
              <a:t>H2-ALSH Scheme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  <p:sp>
        <p:nvSpPr>
          <p:cNvPr id="20" name="Rectangle 19"/>
          <p:cNvSpPr/>
          <p:nvPr/>
        </p:nvSpPr>
        <p:spPr>
          <a:xfrm>
            <a:off x="1104900" y="6358220"/>
            <a:ext cx="769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SG" sz="1200" b="1" dirty="0">
                <a:latin typeface="Times" panose="02020603050405020304" pitchFamily="18" charset="0"/>
                <a:cs typeface="Times" panose="02020603050405020304" pitchFamily="18" charset="0"/>
              </a:rPr>
              <a:t>Huang, Q., Ma, G., Feng, J., Fang, Q., &amp; Tung, A.K. (2018). Accurate and Fast Asymmetric Locality-Sensitive Hashing Scheme for Maximum Inner Product Search. </a:t>
            </a:r>
            <a:r>
              <a:rPr lang="en-SG" sz="1200" b="1" i="1" dirty="0">
                <a:latin typeface="Times" panose="02020603050405020304" pitchFamily="18" charset="0"/>
                <a:cs typeface="Times" panose="02020603050405020304" pitchFamily="18" charset="0"/>
              </a:rPr>
              <a:t>KDD</a:t>
            </a:r>
            <a:r>
              <a:rPr lang="en-SG" sz="1200" b="1" dirty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981"/>
            <a:ext cx="9144000" cy="43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91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59377"/>
            <a:ext cx="7315200" cy="523220"/>
          </a:xfrm>
        </p:spPr>
        <p:txBody>
          <a:bodyPr/>
          <a:lstStyle/>
          <a:p>
            <a:r>
              <a:rPr lang="en-US" sz="2800" dirty="0"/>
              <a:t>H2-ALSH Scheme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  <p:sp>
        <p:nvSpPr>
          <p:cNvPr id="20" name="Rectangle 19"/>
          <p:cNvSpPr/>
          <p:nvPr/>
        </p:nvSpPr>
        <p:spPr>
          <a:xfrm>
            <a:off x="1104900" y="6358220"/>
            <a:ext cx="769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SG" sz="1200" b="1" dirty="0">
                <a:latin typeface="Times" panose="02020603050405020304" pitchFamily="18" charset="0"/>
                <a:cs typeface="Times" panose="02020603050405020304" pitchFamily="18" charset="0"/>
              </a:rPr>
              <a:t>Huang, Q., Ma, G., Feng, J., Fang, Q., &amp; Tung, A.K. (2018). Accurate and Fast Asymmetric Locality-Sensitive Hashing Scheme for Maximum Inner Product Search. </a:t>
            </a:r>
            <a:r>
              <a:rPr lang="en-SG" sz="1200" b="1" i="1" dirty="0">
                <a:latin typeface="Times" panose="02020603050405020304" pitchFamily="18" charset="0"/>
                <a:cs typeface="Times" panose="02020603050405020304" pitchFamily="18" charset="0"/>
              </a:rPr>
              <a:t>KDD</a:t>
            </a:r>
            <a:r>
              <a:rPr lang="en-SG" sz="1200" b="1" dirty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30" y="1295400"/>
            <a:ext cx="8615070" cy="22766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1" y="3851455"/>
            <a:ext cx="8699746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12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721388"/>
            <a:ext cx="7772400" cy="584775"/>
          </a:xfrm>
        </p:spPr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Indexing </a:t>
            </a:r>
            <a:r>
              <a:rPr lang="mr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Inverted Index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Dung &amp; Hady: Scalable Recommendation Retrieval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26556C-EC84-4ECE-8191-F1FF3A7E9999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2030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1142999"/>
                <a:ext cx="8363272" cy="4462247"/>
              </a:xfrm>
            </p:spPr>
            <p:txBody>
              <a:bodyPr/>
              <a:lstStyle/>
              <a:p>
                <a:r>
                  <a:rPr lang="en-US" sz="2200" b="0" u="sng" dirty="0">
                    <a:latin typeface="Times" panose="02020603050405020304" pitchFamily="18" charset="0"/>
                    <a:cs typeface="Times" panose="02020603050405020304" pitchFamily="18" charset="0"/>
                  </a:rPr>
                  <a:t>Input</a:t>
                </a:r>
                <a:r>
                  <a:rPr lang="en-US" sz="2200" b="0" dirty="0">
                    <a:latin typeface="Times" panose="02020603050405020304" pitchFamily="18" charset="0"/>
                    <a:cs typeface="Times" panose="02020603050405020304" pitchFamily="18" charset="0"/>
                  </a:rPr>
                  <a:t>: </a:t>
                </a:r>
              </a:p>
              <a:p>
                <a:pPr marL="0" indent="0">
                  <a:buNone/>
                </a:pP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	- </a:t>
                </a:r>
                <a:r>
                  <a:rPr lang="en-SG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N factors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2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sz="22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sz="22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en-US" sz="2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r>
                  <a:rPr lang="en-SG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(unit sphere),	 	- “compatibility” score between two factors: 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  <m:r>
                      <a:rPr lang="en-US" sz="2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SG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 </a:t>
                </a:r>
              </a:p>
              <a:p>
                <a:pPr marL="0" indent="0" algn="ctr">
                  <a:buNone/>
                </a:pPr>
                <a:r>
                  <a:rPr lang="en-SG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endParaRPr lang="en-US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r>
                  <a:rPr lang="en-US" sz="2200" u="sng" dirty="0">
                    <a:latin typeface="Times" panose="02020603050405020304" pitchFamily="18" charset="0"/>
                    <a:cs typeface="Times" panose="02020603050405020304" pitchFamily="18" charset="0"/>
                  </a:rPr>
                  <a:t>Goal</a:t>
                </a: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: Find a map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ϕ</m:t>
                    </m:r>
                    <m:r>
                      <a:rPr lang="en-US" sz="2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en-US" sz="2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 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p>
                    </m:sSup>
                  </m:oMath>
                </a14:m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↦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ϕ</m:t>
                    </m:r>
                    <m:r>
                      <a:rPr lang="en-US" sz="2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– sparse vector</a:t>
                </a:r>
              </a:p>
              <a:p>
                <a:pPr marL="0" indent="0">
                  <a:buNone/>
                </a:pP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   such that: 		</a:t>
                </a:r>
              </a:p>
              <a:p>
                <a:pPr marL="0" indent="0">
                  <a:buNone/>
                </a:pP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          </a:t>
                </a:r>
                <a:r>
                  <a:rPr lang="en-US" sz="2200" dirty="0">
                    <a:solidFill>
                      <a:srgbClr val="0070C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high</a:t>
                </a: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compatibility factors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sz="2200" dirty="0">
                    <a:solidFill>
                      <a:srgbClr val="0070C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similar</a:t>
                </a: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sparsity patterns               	 </a:t>
                </a:r>
                <a:r>
                  <a:rPr lang="en-US" sz="2200" dirty="0">
                    <a:solidFill>
                      <a:srgbClr val="0070C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low</a:t>
                </a: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 compatibility factors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sz="2200" dirty="0">
                    <a:solidFill>
                      <a:srgbClr val="0070C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conflict</a:t>
                </a:r>
                <a:r>
                  <a:rPr 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sparsity patterns 	</a:t>
                </a:r>
              </a:p>
              <a:p>
                <a:pPr marL="0" indent="0">
                  <a:buNone/>
                </a:pPr>
                <a:endParaRPr lang="en-US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142999"/>
                <a:ext cx="8363272" cy="4462247"/>
              </a:xfrm>
              <a:blipFill rotWithShape="0">
                <a:blip r:embed="rId2"/>
                <a:stretch>
                  <a:fillRect l="-802" t="-82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8419" y="293127"/>
            <a:ext cx="6934200" cy="492443"/>
          </a:xfrm>
        </p:spPr>
        <p:txBody>
          <a:bodyPr/>
          <a:lstStyle/>
          <a:p>
            <a:r>
              <a:rPr lang="en-US" sz="2600" dirty="0"/>
              <a:t>Idea 2: Sparsity Mapping + Inverted Index</a:t>
            </a:r>
          </a:p>
        </p:txBody>
      </p:sp>
      <p:sp>
        <p:nvSpPr>
          <p:cNvPr id="2" name="Rectangle 1"/>
          <p:cNvSpPr/>
          <p:nvPr/>
        </p:nvSpPr>
        <p:spPr>
          <a:xfrm>
            <a:off x="2133600" y="6019800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b="1" dirty="0" err="1">
                <a:latin typeface="Times" panose="02020603050405020304" pitchFamily="18" charset="0"/>
                <a:cs typeface="Times" panose="02020603050405020304" pitchFamily="18" charset="0"/>
              </a:rPr>
              <a:t>Bhowmik</a:t>
            </a:r>
            <a:r>
              <a:rPr lang="en-SG" b="1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SG" b="1" dirty="0" err="1">
                <a:latin typeface="Times" panose="02020603050405020304" pitchFamily="18" charset="0"/>
                <a:cs typeface="Times" panose="02020603050405020304" pitchFamily="18" charset="0"/>
              </a:rPr>
              <a:t>Avradeep</a:t>
            </a:r>
            <a:r>
              <a:rPr lang="en-SG" b="1" dirty="0">
                <a:latin typeface="Times" panose="02020603050405020304" pitchFamily="18" charset="0"/>
                <a:cs typeface="Times" panose="02020603050405020304" pitchFamily="18" charset="0"/>
              </a:rPr>
              <a:t> et al. “Geometry Aware Mappings for High Dimensional Sparse Factors.” </a:t>
            </a:r>
            <a:r>
              <a:rPr lang="en-SG" b="1" i="1" dirty="0">
                <a:latin typeface="Times" panose="02020603050405020304" pitchFamily="18" charset="0"/>
                <a:cs typeface="Times" panose="02020603050405020304" pitchFamily="18" charset="0"/>
              </a:rPr>
              <a:t>AISTATS</a:t>
            </a:r>
            <a:r>
              <a:rPr lang="en-SG" b="1" dirty="0">
                <a:latin typeface="Times" panose="02020603050405020304" pitchFamily="18" charset="0"/>
                <a:cs typeface="Times" panose="02020603050405020304" pitchFamily="18" charset="0"/>
              </a:rPr>
              <a:t> (2016).</a:t>
            </a:r>
          </a:p>
        </p:txBody>
      </p:sp>
    </p:spTree>
    <p:extLst>
      <p:ext uri="{BB962C8B-B14F-4D97-AF65-F5344CB8AC3E}">
        <p14:creationId xmlns:p14="http://schemas.microsoft.com/office/powerpoint/2010/main" val="326816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8936" y="269862"/>
            <a:ext cx="7924800" cy="523220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Phases of a MF Recommender System  </a:t>
            </a:r>
            <a:endParaRPr lang="en-SG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616453" y="3995946"/>
                <a:ext cx="1768018" cy="797221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S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453" y="3995946"/>
                <a:ext cx="1768018" cy="7972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964620" y="4330408"/>
                <a:ext cx="778580" cy="271621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S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620" y="4330408"/>
                <a:ext cx="778580" cy="271621"/>
              </a:xfrm>
              <a:prstGeom prst="rect">
                <a:avLst/>
              </a:prstGeom>
              <a:blipFill rotWithShape="0">
                <a:blip r:embed="rId8"/>
                <a:stretch>
                  <a:fillRect b="-10204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801134" y="4238167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SG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134" y="4238167"/>
                <a:ext cx="346249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527245" y="419301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S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245" y="4193019"/>
                <a:ext cx="419987" cy="4924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>
            <a:stCxn id="18" idx="2"/>
          </p:cNvCxnSpPr>
          <p:nvPr/>
        </p:nvCxnSpPr>
        <p:spPr>
          <a:xfrm flipH="1">
            <a:off x="5009799" y="2483223"/>
            <a:ext cx="2488192" cy="127050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309182" y="4321388"/>
                <a:ext cx="1768018" cy="28966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pre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sub>
                      </m:sSub>
                    </m:oMath>
                  </m:oMathPara>
                </a14:m>
                <a:endParaRPr lang="en-S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182" y="4321388"/>
                <a:ext cx="1768018" cy="289660"/>
              </a:xfrm>
              <a:prstGeom prst="rect">
                <a:avLst/>
              </a:prstGeom>
              <a:blipFill rotWithShape="0">
                <a:blip r:embed="rId12"/>
                <a:stretch>
                  <a:fillRect b="-196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304564" y="5795871"/>
                <a:ext cx="1768018" cy="28966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Sorted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pre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u</m:t>
                        </m:r>
                      </m:sub>
                    </m:sSub>
                  </m:oMath>
                </a14:m>
                <a:endParaRPr lang="en-S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564" y="5795871"/>
                <a:ext cx="1768018" cy="289660"/>
              </a:xfrm>
              <a:prstGeom prst="rect">
                <a:avLst/>
              </a:prstGeom>
              <a:blipFill rotWithShape="0">
                <a:blip r:embed="rId13"/>
                <a:stretch>
                  <a:fillRect t="-5882" b="-33333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lowchart: Multidocument 28"/>
          <p:cNvSpPr/>
          <p:nvPr/>
        </p:nvSpPr>
        <p:spPr>
          <a:xfrm>
            <a:off x="3777287" y="5571972"/>
            <a:ext cx="1350250" cy="767511"/>
          </a:xfrm>
          <a:prstGeom prst="flowChartMultidocumen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Top-K items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506939" y="4672881"/>
            <a:ext cx="1197252" cy="127660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22187" y="4697964"/>
            <a:ext cx="1095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Left Brace 35"/>
          <p:cNvSpPr/>
          <p:nvPr/>
        </p:nvSpPr>
        <p:spPr>
          <a:xfrm>
            <a:off x="1398519" y="3995947"/>
            <a:ext cx="176682" cy="2343536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030905" y="3552939"/>
                <a:ext cx="224212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pre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905" y="3552939"/>
                <a:ext cx="2242129" cy="369332"/>
              </a:xfrm>
              <a:prstGeom prst="rect">
                <a:avLst/>
              </a:prstGeom>
              <a:blipFill rotWithShape="0">
                <a:blip r:embed="rId1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267285" y="4327718"/>
                <a:ext cx="204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285" y="4327718"/>
                <a:ext cx="204480" cy="276999"/>
              </a:xfrm>
              <a:prstGeom prst="rect">
                <a:avLst/>
              </a:prstGeom>
              <a:blipFill rotWithShape="0">
                <a:blip r:embed="rId19"/>
                <a:stretch>
                  <a:fillRect l="-26471" r="-20588" b="-1111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/>
          <p:cNvCxnSpPr/>
          <p:nvPr/>
        </p:nvCxnSpPr>
        <p:spPr>
          <a:xfrm>
            <a:off x="3471765" y="3995946"/>
            <a:ext cx="0" cy="79722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618062" y="3926363"/>
            <a:ext cx="176801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452765" y="3639459"/>
                <a:ext cx="2011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65" y="3639459"/>
                <a:ext cx="201145" cy="276999"/>
              </a:xfrm>
              <a:prstGeom prst="rect">
                <a:avLst/>
              </a:prstGeom>
              <a:blipFill rotWithShape="0">
                <a:blip r:embed="rId20"/>
                <a:stretch>
                  <a:fillRect l="-15152" r="-12121" b="-22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/>
          <p:nvPr/>
        </p:nvCxnSpPr>
        <p:spPr>
          <a:xfrm>
            <a:off x="1970366" y="4191000"/>
            <a:ext cx="7728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225753" y="3914001"/>
                <a:ext cx="2044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753" y="3914001"/>
                <a:ext cx="204479" cy="276999"/>
              </a:xfrm>
              <a:prstGeom prst="rect">
                <a:avLst/>
              </a:prstGeom>
              <a:blipFill rotWithShape="0">
                <a:blip r:embed="rId21"/>
                <a:stretch>
                  <a:fillRect l="-26471" r="-20588" b="-86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/>
          <p:cNvCxnSpPr/>
          <p:nvPr/>
        </p:nvCxnSpPr>
        <p:spPr>
          <a:xfrm flipH="1">
            <a:off x="1828800" y="4321388"/>
            <a:ext cx="2861" cy="2896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600200" y="4343400"/>
                <a:ext cx="26205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343400"/>
                <a:ext cx="262059" cy="276999"/>
              </a:xfrm>
              <a:prstGeom prst="rect">
                <a:avLst/>
              </a:prstGeom>
              <a:blipFill rotWithShape="0">
                <a:blip r:embed="rId22"/>
                <a:stretch>
                  <a:fillRect l="-7143" r="-7143" b="-888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222187" y="1008496"/>
            <a:ext cx="8159813" cy="1768035"/>
            <a:chOff x="222187" y="1008496"/>
            <a:chExt cx="8159813" cy="17680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5009798" y="1051732"/>
                  <a:ext cx="20447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9798" y="1051732"/>
                  <a:ext cx="204479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27273" r="-24242" b="-11111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oup 8"/>
            <p:cNvGrpSpPr/>
            <p:nvPr/>
          </p:nvGrpSpPr>
          <p:grpSpPr>
            <a:xfrm>
              <a:off x="222187" y="1238984"/>
              <a:ext cx="8159813" cy="1537547"/>
              <a:chOff x="222187" y="1238984"/>
              <a:chExt cx="8159813" cy="15375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Rectangle 2"/>
                  <p:cNvSpPr/>
                  <p:nvPr/>
                </p:nvSpPr>
                <p:spPr>
                  <a:xfrm>
                    <a:off x="1950028" y="1396192"/>
                    <a:ext cx="1754163" cy="1321691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SG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" name="Rectangle 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50028" y="1396192"/>
                    <a:ext cx="1754163" cy="1321691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3723378" y="1818145"/>
                    <a:ext cx="504945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SG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SG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3378" y="1818145"/>
                    <a:ext cx="504945" cy="492443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/>
                  <p:cNvSpPr/>
                  <p:nvPr/>
                </p:nvSpPr>
                <p:spPr>
                  <a:xfrm>
                    <a:off x="4754411" y="1387380"/>
                    <a:ext cx="778580" cy="1330503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SG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Rectangle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4411" y="1387380"/>
                    <a:ext cx="778580" cy="1330503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5684656" y="1880817"/>
                    <a:ext cx="346249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en-SG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4656" y="1880817"/>
                    <a:ext cx="346249" cy="430887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/>
                  <p:cNvSpPr/>
                  <p:nvPr/>
                </p:nvSpPr>
                <p:spPr>
                  <a:xfrm>
                    <a:off x="6613982" y="1652408"/>
                    <a:ext cx="1768018" cy="830815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SG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" name="Rectangle 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13982" y="1652408"/>
                    <a:ext cx="1768018" cy="8308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Left Brace 32"/>
              <p:cNvSpPr/>
              <p:nvPr/>
            </p:nvSpPr>
            <p:spPr>
              <a:xfrm>
                <a:off x="1371600" y="1328731"/>
                <a:ext cx="218617" cy="1447800"/>
              </a:xfrm>
              <a:prstGeom prst="lef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22187" y="1905000"/>
                <a:ext cx="10951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Learning</a:t>
                </a:r>
              </a:p>
              <a:p>
                <a:pPr algn="ctr"/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phase</a:t>
                </a:r>
                <a:endParaRPr lang="en-SG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>
                <a:off x="4572000" y="1387380"/>
                <a:ext cx="0" cy="13216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4304367" y="1918537"/>
                    <a:ext cx="26205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4367" y="1918537"/>
                    <a:ext cx="262059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11628" r="-9302" b="-2222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Straight Arrow Connector 16"/>
              <p:cNvCxnSpPr/>
              <p:nvPr/>
            </p:nvCxnSpPr>
            <p:spPr>
              <a:xfrm>
                <a:off x="4754411" y="1328731"/>
                <a:ext cx="77283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6272520" y="1918537"/>
                    <a:ext cx="20448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2520" y="1918537"/>
                    <a:ext cx="204480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26471" r="-20588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Straight Arrow Connector 38"/>
              <p:cNvCxnSpPr/>
              <p:nvPr/>
            </p:nvCxnSpPr>
            <p:spPr>
              <a:xfrm>
                <a:off x="6477000" y="1652409"/>
                <a:ext cx="0" cy="8239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6613982" y="1525888"/>
                <a:ext cx="176801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7448685" y="1238984"/>
                    <a:ext cx="20114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48685" y="1238984"/>
                    <a:ext cx="201145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15152" r="-12121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Straight Arrow Connector 55"/>
              <p:cNvCxnSpPr/>
              <p:nvPr/>
            </p:nvCxnSpPr>
            <p:spPr>
              <a:xfrm>
                <a:off x="1840376" y="1387380"/>
                <a:ext cx="0" cy="13216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1572743" y="1918537"/>
                    <a:ext cx="26205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57" name="TextBox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2743" y="1918537"/>
                    <a:ext cx="262059" cy="276999"/>
                  </a:xfrm>
                  <a:prstGeom prst="rect">
                    <a:avLst/>
                  </a:prstGeom>
                  <a:blipFill rotWithShape="0">
                    <a:blip r:embed="rId23"/>
                    <a:stretch>
                      <a:fillRect l="-11628" r="-9302" b="-2222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Straight Arrow Connector 57"/>
              <p:cNvCxnSpPr/>
              <p:nvPr/>
            </p:nvCxnSpPr>
            <p:spPr>
              <a:xfrm>
                <a:off x="1965782" y="1295400"/>
                <a:ext cx="176801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2800485" y="1008496"/>
                  <a:ext cx="2011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485" y="1008496"/>
                  <a:ext cx="201145" cy="276999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l="-15152" r="-12121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1" name="Straight Arrow Connector 60"/>
          <p:cNvCxnSpPr/>
          <p:nvPr/>
        </p:nvCxnSpPr>
        <p:spPr>
          <a:xfrm>
            <a:off x="6304564" y="4220817"/>
            <a:ext cx="176801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7239000" y="3933913"/>
                <a:ext cx="2011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3933913"/>
                <a:ext cx="201145" cy="276999"/>
              </a:xfrm>
              <a:prstGeom prst="rect">
                <a:avLst/>
              </a:prstGeom>
              <a:blipFill rotWithShape="0">
                <a:blip r:embed="rId25"/>
                <a:stretch>
                  <a:fillRect l="-15625" r="-125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/>
          <p:cNvCxnSpPr/>
          <p:nvPr/>
        </p:nvCxnSpPr>
        <p:spPr>
          <a:xfrm flipH="1">
            <a:off x="6172200" y="4312037"/>
            <a:ext cx="2861" cy="2896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943600" y="4334049"/>
                <a:ext cx="26205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4334049"/>
                <a:ext cx="262059" cy="276999"/>
              </a:xfrm>
              <a:prstGeom prst="rect">
                <a:avLst/>
              </a:prstGeom>
              <a:blipFill rotWithShape="0">
                <a:blip r:embed="rId26"/>
                <a:stretch>
                  <a:fillRect l="-4651" r="-4651" b="-888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 flipH="1">
            <a:off x="6201194" y="5796989"/>
            <a:ext cx="2861" cy="2896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5972594" y="5819001"/>
                <a:ext cx="26205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594" y="5819001"/>
                <a:ext cx="262059" cy="276999"/>
              </a:xfrm>
              <a:prstGeom prst="rect">
                <a:avLst/>
              </a:prstGeom>
              <a:blipFill rotWithShape="0">
                <a:blip r:embed="rId27"/>
                <a:stretch>
                  <a:fillRect l="-6977" r="-4651" b="-888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/>
          <p:cNvCxnSpPr/>
          <p:nvPr/>
        </p:nvCxnSpPr>
        <p:spPr>
          <a:xfrm>
            <a:off x="6304564" y="5696187"/>
            <a:ext cx="176801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7239000" y="5409283"/>
                <a:ext cx="2011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5409283"/>
                <a:ext cx="201145" cy="276999"/>
              </a:xfrm>
              <a:prstGeom prst="rect">
                <a:avLst/>
              </a:prstGeom>
              <a:blipFill rotWithShape="0">
                <a:blip r:embed="rId28"/>
                <a:stretch>
                  <a:fillRect l="-15625" r="-125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Elbow Connector 73"/>
          <p:cNvCxnSpPr>
            <a:stCxn id="23" idx="2"/>
            <a:endCxn id="29" idx="2"/>
          </p:cNvCxnSpPr>
          <p:nvPr/>
        </p:nvCxnSpPr>
        <p:spPr>
          <a:xfrm rot="5400000">
            <a:off x="5661104" y="4782948"/>
            <a:ext cx="224886" cy="2830053"/>
          </a:xfrm>
          <a:prstGeom prst="bentConnector3">
            <a:avLst>
              <a:gd name="adj1" fmla="val 21457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stCxn id="20" idx="3"/>
            <a:endCxn id="23" idx="3"/>
          </p:cNvCxnSpPr>
          <p:nvPr/>
        </p:nvCxnSpPr>
        <p:spPr>
          <a:xfrm flipH="1">
            <a:off x="8072582" y="4466218"/>
            <a:ext cx="4618" cy="1474483"/>
          </a:xfrm>
          <a:prstGeom prst="bentConnector3">
            <a:avLst>
              <a:gd name="adj1" fmla="val -495019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033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59267"/>
            <a:ext cx="2880320" cy="28896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263749"/>
            <a:ext cx="2736304" cy="2889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85773" y="4432256"/>
                <a:ext cx="5230410" cy="1685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Step 1: </a:t>
                </a:r>
              </a:p>
              <a:p>
                <a:r>
                  <a:rPr lang="en-US" sz="2000" dirty="0"/>
                  <a:t>Tessellating the unit sphere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SG" sz="2000" dirty="0"/>
                  <a:t> vectors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=1, 2, …,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=1}</m:t>
                      </m:r>
                    </m:oMath>
                  </m:oMathPara>
                </a14:m>
                <a:endParaRPr lang="en-US" sz="2000" b="0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SG" sz="2000" dirty="0"/>
                  <a:t>into many regions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∀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′}</m:t>
                      </m:r>
                    </m:oMath>
                  </m:oMathPara>
                </a14:m>
                <a:endParaRPr lang="en-SG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773" y="4432256"/>
                <a:ext cx="5230410" cy="1685013"/>
              </a:xfrm>
              <a:prstGeom prst="rect">
                <a:avLst/>
              </a:prstGeom>
              <a:blipFill rotWithShape="0">
                <a:blip r:embed="rId4"/>
                <a:stretch>
                  <a:fillRect l="-1282" t="-1812" r="-233" b="-362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7" name="Right Arrow 236"/>
          <p:cNvSpPr/>
          <p:nvPr/>
        </p:nvSpPr>
        <p:spPr bwMode="auto">
          <a:xfrm>
            <a:off x="3923928" y="2552744"/>
            <a:ext cx="1224136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/>
              <p:cNvSpPr txBox="1"/>
              <p:nvPr/>
            </p:nvSpPr>
            <p:spPr>
              <a:xfrm>
                <a:off x="2177577" y="4440609"/>
                <a:ext cx="52304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Step 2: Associate each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with p-dimensional vector permutation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238" name="TextBox 2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577" y="4440609"/>
                <a:ext cx="5230410" cy="707886"/>
              </a:xfrm>
              <a:prstGeom prst="rect">
                <a:avLst/>
              </a:prstGeom>
              <a:blipFill rotWithShape="0">
                <a:blip r:embed="rId5"/>
                <a:stretch>
                  <a:fillRect l="-1166" t="-4274" b="-136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5" name="Group 244"/>
          <p:cNvGrpSpPr/>
          <p:nvPr/>
        </p:nvGrpSpPr>
        <p:grpSpPr>
          <a:xfrm>
            <a:off x="6874412" y="1078086"/>
            <a:ext cx="1428341" cy="1317951"/>
            <a:chOff x="6874412" y="1078086"/>
            <a:chExt cx="1428341" cy="1317951"/>
          </a:xfrm>
        </p:grpSpPr>
        <p:cxnSp>
          <p:nvCxnSpPr>
            <p:cNvPr id="240" name="Straight Arrow Connector 239"/>
            <p:cNvCxnSpPr/>
            <p:nvPr/>
          </p:nvCxnSpPr>
          <p:spPr bwMode="auto">
            <a:xfrm flipH="1">
              <a:off x="7092280" y="1402294"/>
              <a:ext cx="864096" cy="81392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TextBox 240"/>
                <p:cNvSpPr txBox="1"/>
                <p:nvPr/>
              </p:nvSpPr>
              <p:spPr>
                <a:xfrm>
                  <a:off x="7956376" y="1078086"/>
                  <a:ext cx="34637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241" name="TextBox 2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6376" y="1078086"/>
                  <a:ext cx="346377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7544" r="-1754" b="-1166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/>
                <p:cNvSpPr txBox="1"/>
                <p:nvPr/>
              </p:nvSpPr>
              <p:spPr>
                <a:xfrm>
                  <a:off x="6874412" y="2119038"/>
                  <a:ext cx="1915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SG" sz="1800" dirty="0"/>
                </a:p>
              </p:txBody>
            </p:sp>
          </mc:Choice>
          <mc:Fallback xmlns="">
            <p:sp>
              <p:nvSpPr>
                <p:cNvPr id="243" name="TextBox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4412" y="2119038"/>
                  <a:ext cx="19159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6129" r="-16129" b="-2222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4" name="Oval 243"/>
            <p:cNvSpPr/>
            <p:nvPr/>
          </p:nvSpPr>
          <p:spPr bwMode="auto">
            <a:xfrm>
              <a:off x="7025292" y="2297254"/>
              <a:ext cx="53849" cy="98194"/>
            </a:xfrm>
            <a:prstGeom prst="ellipse">
              <a:avLst/>
            </a:prstGeom>
            <a:solidFill>
              <a:srgbClr val="9933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G" sz="4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39" name="Title 1"/>
          <p:cNvSpPr>
            <a:spLocks noGrp="1"/>
          </p:cNvSpPr>
          <p:nvPr>
            <p:ph type="title"/>
          </p:nvPr>
        </p:nvSpPr>
        <p:spPr>
          <a:xfrm>
            <a:off x="58419" y="293127"/>
            <a:ext cx="6934200" cy="492443"/>
          </a:xfrm>
        </p:spPr>
        <p:txBody>
          <a:bodyPr/>
          <a:lstStyle/>
          <a:p>
            <a:r>
              <a:rPr lang="en-US" sz="2600" dirty="0"/>
              <a:t>Idea 2: Sparsity Mapping + Inverted Index</a:t>
            </a:r>
          </a:p>
        </p:txBody>
      </p:sp>
    </p:spTree>
    <p:extLst>
      <p:ext uri="{BB962C8B-B14F-4D97-AF65-F5344CB8AC3E}">
        <p14:creationId xmlns:p14="http://schemas.microsoft.com/office/powerpoint/2010/main" val="149764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37" grpId="0" animBg="1"/>
      <p:bldP spid="23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367"/>
            <a:ext cx="6934200" cy="492443"/>
          </a:xfrm>
        </p:spPr>
        <p:txBody>
          <a:bodyPr/>
          <a:lstStyle/>
          <a:p>
            <a:r>
              <a:rPr lang="en-US" sz="2600" dirty="0"/>
              <a:t>Idea 2: Sparsity Mapping + Inverted Index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011"/>
            <a:ext cx="9144000" cy="28162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5600" y="4050268"/>
            <a:ext cx="3050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picture is taken from (*))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0682" y="4839690"/>
                <a:ext cx="30586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User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is-I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dirty="0"/>
                  <a:t> sparse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82" y="4839690"/>
                <a:ext cx="3058658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4790" t="-28889" r="-3194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6200" y="5193646"/>
                <a:ext cx="56388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is-I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dirty="0"/>
                  <a:t> sparse vector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193646"/>
                <a:ext cx="563880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73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848636" y="4855456"/>
                <a:ext cx="51663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high: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similar sparsity pattern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636" y="4855456"/>
                <a:ext cx="5166351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061" t="-141304" r="-1887" b="-17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840753" y="5240944"/>
                <a:ext cx="5303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low: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different sparsity pattern 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753" y="5240944"/>
                <a:ext cx="5303247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034" t="-144444" r="-1839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3285540" y="4839690"/>
            <a:ext cx="372060" cy="292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271228" y="5132455"/>
            <a:ext cx="386372" cy="385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133600" y="6019800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b="1" dirty="0" err="1">
                <a:latin typeface="Times" panose="02020603050405020304" pitchFamily="18" charset="0"/>
                <a:cs typeface="Times" panose="02020603050405020304" pitchFamily="18" charset="0"/>
              </a:rPr>
              <a:t>Bhowmik</a:t>
            </a:r>
            <a:r>
              <a:rPr lang="en-SG" b="1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SG" b="1" dirty="0" err="1">
                <a:latin typeface="Times" panose="02020603050405020304" pitchFamily="18" charset="0"/>
                <a:cs typeface="Times" panose="02020603050405020304" pitchFamily="18" charset="0"/>
              </a:rPr>
              <a:t>Avradeep</a:t>
            </a:r>
            <a:r>
              <a:rPr lang="en-SG" b="1" dirty="0">
                <a:latin typeface="Times" panose="02020603050405020304" pitchFamily="18" charset="0"/>
                <a:cs typeface="Times" panose="02020603050405020304" pitchFamily="18" charset="0"/>
              </a:rPr>
              <a:t> et al. “Geometry Aware Mappings for High Dimensional Sparse Factors.” </a:t>
            </a:r>
            <a:r>
              <a:rPr lang="en-SG" b="1" i="1" dirty="0">
                <a:latin typeface="Times" panose="02020603050405020304" pitchFamily="18" charset="0"/>
                <a:cs typeface="Times" panose="02020603050405020304" pitchFamily="18" charset="0"/>
              </a:rPr>
              <a:t>AISTATS</a:t>
            </a:r>
            <a:r>
              <a:rPr lang="en-SG" b="1" dirty="0">
                <a:latin typeface="Times" panose="02020603050405020304" pitchFamily="18" charset="0"/>
                <a:cs typeface="Times" panose="02020603050405020304" pitchFamily="18" charset="0"/>
              </a:rPr>
              <a:t> (2016).</a:t>
            </a:r>
          </a:p>
        </p:txBody>
      </p:sp>
    </p:spTree>
    <p:extLst>
      <p:ext uri="{BB962C8B-B14F-4D97-AF65-F5344CB8AC3E}">
        <p14:creationId xmlns:p14="http://schemas.microsoft.com/office/powerpoint/2010/main" val="87568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932384" y="247951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100064" y="3143362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1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2082679" y="3605027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4</a:t>
            </a:r>
            <a:endParaRPr lang="en-SG" dirty="0"/>
          </a:p>
        </p:txBody>
      </p:sp>
      <p:sp>
        <p:nvSpPr>
          <p:cNvPr id="8" name="TextBox 7"/>
          <p:cNvSpPr txBox="1"/>
          <p:nvPr/>
        </p:nvSpPr>
        <p:spPr>
          <a:xfrm>
            <a:off x="2065294" y="4066692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8</a:t>
            </a:r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3324200" y="3143362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2</a:t>
            </a:r>
            <a:endParaRPr lang="en-SG" dirty="0"/>
          </a:p>
        </p:txBody>
      </p:sp>
      <p:sp>
        <p:nvSpPr>
          <p:cNvPr id="10" name="TextBox 9"/>
          <p:cNvSpPr txBox="1"/>
          <p:nvPr/>
        </p:nvSpPr>
        <p:spPr>
          <a:xfrm>
            <a:off x="3306815" y="3605027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7</a:t>
            </a:r>
            <a:endParaRPr lang="en-SG" dirty="0"/>
          </a:p>
        </p:txBody>
      </p:sp>
      <p:sp>
        <p:nvSpPr>
          <p:cNvPr id="12" name="TextBox 11"/>
          <p:cNvSpPr txBox="1"/>
          <p:nvPr/>
        </p:nvSpPr>
        <p:spPr>
          <a:xfrm>
            <a:off x="4496181" y="3143362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3</a:t>
            </a:r>
            <a:endParaRPr lang="en-SG" dirty="0"/>
          </a:p>
        </p:txBody>
      </p:sp>
      <p:sp>
        <p:nvSpPr>
          <p:cNvPr id="13" name="TextBox 12"/>
          <p:cNvSpPr txBox="1"/>
          <p:nvPr/>
        </p:nvSpPr>
        <p:spPr>
          <a:xfrm>
            <a:off x="4478796" y="3605027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2</a:t>
            </a:r>
            <a:endParaRPr lang="en-SG" dirty="0"/>
          </a:p>
        </p:txBody>
      </p:sp>
      <p:sp>
        <p:nvSpPr>
          <p:cNvPr id="14" name="TextBox 13"/>
          <p:cNvSpPr txBox="1"/>
          <p:nvPr/>
        </p:nvSpPr>
        <p:spPr>
          <a:xfrm>
            <a:off x="4461411" y="4066692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5</a:t>
            </a:r>
            <a:endParaRPr lang="en-SG" dirty="0"/>
          </a:p>
        </p:txBody>
      </p:sp>
      <p:sp>
        <p:nvSpPr>
          <p:cNvPr id="15" name="TextBox 14"/>
          <p:cNvSpPr txBox="1"/>
          <p:nvPr/>
        </p:nvSpPr>
        <p:spPr>
          <a:xfrm>
            <a:off x="5695403" y="3143362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1</a:t>
            </a:r>
            <a:endParaRPr lang="en-SG" dirty="0"/>
          </a:p>
        </p:txBody>
      </p:sp>
      <p:sp>
        <p:nvSpPr>
          <p:cNvPr id="16" name="TextBox 15"/>
          <p:cNvSpPr txBox="1"/>
          <p:nvPr/>
        </p:nvSpPr>
        <p:spPr>
          <a:xfrm>
            <a:off x="5678018" y="3605027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3</a:t>
            </a:r>
            <a:endParaRPr lang="en-SG" dirty="0"/>
          </a:p>
        </p:txBody>
      </p:sp>
      <p:sp>
        <p:nvSpPr>
          <p:cNvPr id="17" name="TextBox 16"/>
          <p:cNvSpPr txBox="1"/>
          <p:nvPr/>
        </p:nvSpPr>
        <p:spPr>
          <a:xfrm>
            <a:off x="5660633" y="4066692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8</a:t>
            </a:r>
            <a:endParaRPr lang="en-SG" dirty="0"/>
          </a:p>
        </p:txBody>
      </p:sp>
      <p:sp>
        <p:nvSpPr>
          <p:cNvPr id="18" name="TextBox 17"/>
          <p:cNvSpPr txBox="1"/>
          <p:nvPr/>
        </p:nvSpPr>
        <p:spPr>
          <a:xfrm>
            <a:off x="6947256" y="3143362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2</a:t>
            </a:r>
            <a:endParaRPr lang="en-SG" dirty="0"/>
          </a:p>
        </p:txBody>
      </p:sp>
      <p:sp>
        <p:nvSpPr>
          <p:cNvPr id="19" name="TextBox 18"/>
          <p:cNvSpPr txBox="1"/>
          <p:nvPr/>
        </p:nvSpPr>
        <p:spPr>
          <a:xfrm>
            <a:off x="6929871" y="3605027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7</a:t>
            </a:r>
            <a:endParaRPr lang="en-SG" dirty="0"/>
          </a:p>
        </p:txBody>
      </p:sp>
      <p:sp>
        <p:nvSpPr>
          <p:cNvPr id="21" name="TextBox 20"/>
          <p:cNvSpPr txBox="1"/>
          <p:nvPr/>
        </p:nvSpPr>
        <p:spPr>
          <a:xfrm>
            <a:off x="4478796" y="4528357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6</a:t>
            </a:r>
            <a:endParaRPr lang="en-SG" dirty="0"/>
          </a:p>
        </p:txBody>
      </p:sp>
      <p:sp>
        <p:nvSpPr>
          <p:cNvPr id="22" name="TextBox 21"/>
          <p:cNvSpPr txBox="1"/>
          <p:nvPr/>
        </p:nvSpPr>
        <p:spPr>
          <a:xfrm>
            <a:off x="3281901" y="4066692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8</a:t>
            </a:r>
            <a:endParaRPr lang="en-SG" dirty="0"/>
          </a:p>
        </p:txBody>
      </p:sp>
      <p:sp>
        <p:nvSpPr>
          <p:cNvPr id="23" name="Down Arrow 22"/>
          <p:cNvSpPr/>
          <p:nvPr/>
        </p:nvSpPr>
        <p:spPr bwMode="auto">
          <a:xfrm>
            <a:off x="2460104" y="2855330"/>
            <a:ext cx="216024" cy="288032"/>
          </a:xfrm>
          <a:prstGeom prst="down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Down Arrow 23"/>
          <p:cNvSpPr/>
          <p:nvPr/>
        </p:nvSpPr>
        <p:spPr bwMode="auto">
          <a:xfrm>
            <a:off x="3684240" y="2855330"/>
            <a:ext cx="216024" cy="288032"/>
          </a:xfrm>
          <a:prstGeom prst="down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Down Arrow 24"/>
          <p:cNvSpPr/>
          <p:nvPr/>
        </p:nvSpPr>
        <p:spPr bwMode="auto">
          <a:xfrm>
            <a:off x="4836368" y="2855330"/>
            <a:ext cx="216024" cy="288032"/>
          </a:xfrm>
          <a:prstGeom prst="down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Down Arrow 25"/>
          <p:cNvSpPr/>
          <p:nvPr/>
        </p:nvSpPr>
        <p:spPr bwMode="auto">
          <a:xfrm>
            <a:off x="6132512" y="2855330"/>
            <a:ext cx="216024" cy="288032"/>
          </a:xfrm>
          <a:prstGeom prst="down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Down Arrow 26"/>
          <p:cNvSpPr/>
          <p:nvPr/>
        </p:nvSpPr>
        <p:spPr bwMode="auto">
          <a:xfrm>
            <a:off x="7356648" y="2855330"/>
            <a:ext cx="216024" cy="288032"/>
          </a:xfrm>
          <a:prstGeom prst="down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79512" y="208047"/>
            <a:ext cx="8784976" cy="553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7" tIns="45698" rIns="91397" bIns="45698" numCol="1" anchor="ctr" anchorCtr="0" compatLnSpc="1">
            <a:prstTxWarp prst="textNoShape">
              <a:avLst/>
            </a:prstTxWarp>
            <a:spAutoFit/>
          </a:bodyPr>
          <a:lstStyle>
            <a:lvl1pPr algn="l" defTabSz="904875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defTabSz="904875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  <a:ea typeface="MS PGothic" pitchFamily="34" charset="-128"/>
              </a:defRPr>
            </a:lvl2pPr>
            <a:lvl3pPr algn="l" defTabSz="904875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  <a:ea typeface="MS PGothic" pitchFamily="34" charset="-128"/>
              </a:defRPr>
            </a:lvl3pPr>
            <a:lvl4pPr algn="l" defTabSz="904875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  <a:ea typeface="MS PGothic" pitchFamily="34" charset="-128"/>
              </a:defRPr>
            </a:lvl4pPr>
            <a:lvl5pPr algn="l" defTabSz="904875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  <a:ea typeface="MS PGothic" pitchFamily="34" charset="-128"/>
              </a:defRPr>
            </a:lvl5pPr>
            <a:lvl6pPr marL="412250" algn="l" defTabSz="914688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824506" algn="l" defTabSz="914688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236759" algn="l" defTabSz="914688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649012" algn="l" defTabSz="914688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sz="3000" kern="0" dirty="0"/>
              <a:t>Sparse Factors and Inverted Index</a:t>
            </a:r>
            <a:endParaRPr lang="en-SG" sz="3000" kern="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1919872" y="174622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 3</a:t>
                      </a:r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731911" y="2418654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</a:t>
            </a:r>
            <a:endParaRPr lang="en-SG" dirty="0"/>
          </a:p>
        </p:txBody>
      </p:sp>
      <p:sp>
        <p:nvSpPr>
          <p:cNvPr id="31" name="Rectangle 30"/>
          <p:cNvSpPr/>
          <p:nvPr/>
        </p:nvSpPr>
        <p:spPr bwMode="auto">
          <a:xfrm>
            <a:off x="1923621" y="3143362"/>
            <a:ext cx="1224136" cy="1424384"/>
          </a:xfrm>
          <a:prstGeom prst="rect">
            <a:avLst/>
          </a:prstGeom>
          <a:solidFill>
            <a:srgbClr val="FFFFFF">
              <a:alpha val="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5563291" y="3138834"/>
            <a:ext cx="1224136" cy="1424384"/>
          </a:xfrm>
          <a:prstGeom prst="rect">
            <a:avLst/>
          </a:prstGeom>
          <a:solidFill>
            <a:srgbClr val="FFFFFF">
              <a:alpha val="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1912" y="1700808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  <a:endParaRPr lang="en-SG" dirty="0"/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755576" y="1963786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 9</a:t>
                      </a:r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761440" y="252905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 0</a:t>
                      </a:r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ight Brace 1"/>
          <p:cNvSpPr/>
          <p:nvPr/>
        </p:nvSpPr>
        <p:spPr bwMode="auto">
          <a:xfrm>
            <a:off x="6968206" y="1836230"/>
            <a:ext cx="144016" cy="1088714"/>
          </a:xfrm>
          <a:prstGeom prst="rightBrac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56648" y="1788348"/>
            <a:ext cx="1391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conflict sparsity patterns </a:t>
            </a:r>
            <a:endParaRPr lang="en-SG" dirty="0"/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/>
          </p:nvPr>
        </p:nvGraphicFramePr>
        <p:xfrm>
          <a:off x="755576" y="3628245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 9</a:t>
                      </a:r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761440" y="4193509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 3</a:t>
                      </a:r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" name="Right Brace 38"/>
          <p:cNvSpPr/>
          <p:nvPr/>
        </p:nvSpPr>
        <p:spPr bwMode="auto">
          <a:xfrm>
            <a:off x="6968206" y="3500689"/>
            <a:ext cx="144016" cy="1088714"/>
          </a:xfrm>
          <a:prstGeom prst="rightBrac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356648" y="3452807"/>
            <a:ext cx="1391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sparsity patterns </a:t>
            </a:r>
            <a:endParaRPr lang="en-SG" dirty="0"/>
          </a:p>
        </p:txBody>
      </p:sp>
      <p:sp>
        <p:nvSpPr>
          <p:cNvPr id="41" name="Rectangle 40"/>
          <p:cNvSpPr/>
          <p:nvPr/>
        </p:nvSpPr>
        <p:spPr>
          <a:xfrm>
            <a:off x="2133600" y="6019800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b="1" dirty="0" err="1">
                <a:latin typeface="Times" panose="02020603050405020304" pitchFamily="18" charset="0"/>
                <a:cs typeface="Times" panose="02020603050405020304" pitchFamily="18" charset="0"/>
              </a:rPr>
              <a:t>Bhowmik</a:t>
            </a:r>
            <a:r>
              <a:rPr lang="en-SG" b="1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SG" b="1" dirty="0" err="1">
                <a:latin typeface="Times" panose="02020603050405020304" pitchFamily="18" charset="0"/>
                <a:cs typeface="Times" panose="02020603050405020304" pitchFamily="18" charset="0"/>
              </a:rPr>
              <a:t>Avradeep</a:t>
            </a:r>
            <a:r>
              <a:rPr lang="en-SG" b="1" dirty="0">
                <a:latin typeface="Times" panose="02020603050405020304" pitchFamily="18" charset="0"/>
                <a:cs typeface="Times" panose="02020603050405020304" pitchFamily="18" charset="0"/>
              </a:rPr>
              <a:t> et al. “Geometry Aware Mappings for High Dimensional Sparse Factors.” </a:t>
            </a:r>
            <a:r>
              <a:rPr lang="en-SG" b="1" i="1" dirty="0">
                <a:latin typeface="Times" panose="02020603050405020304" pitchFamily="18" charset="0"/>
                <a:cs typeface="Times" panose="02020603050405020304" pitchFamily="18" charset="0"/>
              </a:rPr>
              <a:t>AISTATS</a:t>
            </a:r>
            <a:r>
              <a:rPr lang="en-SG" b="1" dirty="0">
                <a:latin typeface="Times" panose="02020603050405020304" pitchFamily="18" charset="0"/>
                <a:cs typeface="Times" panose="02020603050405020304" pitchFamily="18" charset="0"/>
              </a:rPr>
              <a:t> (2016).</a:t>
            </a:r>
          </a:p>
        </p:txBody>
      </p:sp>
    </p:spTree>
    <p:extLst>
      <p:ext uri="{BB962C8B-B14F-4D97-AF65-F5344CB8AC3E}">
        <p14:creationId xmlns:p14="http://schemas.microsoft.com/office/powerpoint/2010/main" val="211978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30" grpId="0"/>
      <p:bldP spid="31" grpId="0" animBg="1"/>
      <p:bldP spid="32" grpId="0" animBg="1"/>
      <p:bldP spid="29" grpId="0"/>
      <p:bldP spid="2" grpId="0" animBg="1"/>
      <p:bldP spid="3" grpId="0"/>
      <p:bldP spid="39" grpId="0" animBg="1"/>
      <p:bldP spid="4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107504" y="102305"/>
            <a:ext cx="8784976" cy="646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7" tIns="45698" rIns="91397" bIns="45698" numCol="1" anchor="ctr" anchorCtr="0" compatLnSpc="1">
            <a:prstTxWarp prst="textNoShape">
              <a:avLst/>
            </a:prstTxWarp>
            <a:spAutoFit/>
          </a:bodyPr>
          <a:lstStyle>
            <a:lvl1pPr algn="l" defTabSz="904875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defTabSz="904875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  <a:ea typeface="MS PGothic" pitchFamily="34" charset="-128"/>
              </a:defRPr>
            </a:lvl2pPr>
            <a:lvl3pPr algn="l" defTabSz="904875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  <a:ea typeface="MS PGothic" pitchFamily="34" charset="-128"/>
              </a:defRPr>
            </a:lvl3pPr>
            <a:lvl4pPr algn="l" defTabSz="904875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  <a:ea typeface="MS PGothic" pitchFamily="34" charset="-128"/>
              </a:defRPr>
            </a:lvl4pPr>
            <a:lvl5pPr algn="l" defTabSz="904875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  <a:ea typeface="MS PGothic" pitchFamily="34" charset="-128"/>
              </a:defRPr>
            </a:lvl5pPr>
            <a:lvl6pPr marL="412250" algn="l" defTabSz="914688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824506" algn="l" defTabSz="914688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236759" algn="l" defTabSz="914688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649012" algn="l" defTabSz="914688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kern="0" dirty="0" err="1">
                <a:latin typeface="Times" panose="02020603050405020304" pitchFamily="18" charset="0"/>
                <a:cs typeface="Times" panose="02020603050405020304" pitchFamily="18" charset="0"/>
              </a:rPr>
              <a:t>Movielens</a:t>
            </a:r>
            <a:endParaRPr lang="en-SG" kern="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56" y="1312311"/>
            <a:ext cx="9036496" cy="20162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593976"/>
            <a:ext cx="9036496" cy="17730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" y="1418514"/>
            <a:ext cx="9144000" cy="40052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0439" y="5588913"/>
            <a:ext cx="67954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    Histograms of percentage of discarded items over users </a:t>
            </a:r>
          </a:p>
        </p:txBody>
      </p:sp>
    </p:spTree>
    <p:extLst>
      <p:ext uri="{BB962C8B-B14F-4D97-AF65-F5344CB8AC3E}">
        <p14:creationId xmlns:p14="http://schemas.microsoft.com/office/powerpoint/2010/main" val="295685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179512" y="178001"/>
            <a:ext cx="8784976" cy="646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7" tIns="45698" rIns="91397" bIns="45698" numCol="1" anchor="ctr" anchorCtr="0" compatLnSpc="1">
            <a:prstTxWarp prst="textNoShape">
              <a:avLst/>
            </a:prstTxWarp>
            <a:spAutoFit/>
          </a:bodyPr>
          <a:lstStyle>
            <a:lvl1pPr algn="l" defTabSz="904875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defTabSz="904875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  <a:ea typeface="MS PGothic" pitchFamily="34" charset="-128"/>
              </a:defRPr>
            </a:lvl2pPr>
            <a:lvl3pPr algn="l" defTabSz="904875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  <a:ea typeface="MS PGothic" pitchFamily="34" charset="-128"/>
              </a:defRPr>
            </a:lvl3pPr>
            <a:lvl4pPr algn="l" defTabSz="904875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  <a:ea typeface="MS PGothic" pitchFamily="34" charset="-128"/>
              </a:defRPr>
            </a:lvl4pPr>
            <a:lvl5pPr algn="l" defTabSz="904875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  <a:ea typeface="MS PGothic" pitchFamily="34" charset="-128"/>
              </a:defRPr>
            </a:lvl5pPr>
            <a:lvl6pPr marL="412250" algn="l" defTabSz="914688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824506" algn="l" defTabSz="914688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236759" algn="l" defTabSz="914688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649012" algn="l" defTabSz="914688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kern="0" dirty="0" err="1">
                <a:latin typeface="Times" charset="0"/>
                <a:ea typeface="Times" charset="0"/>
                <a:cs typeface="Times" charset="0"/>
              </a:rPr>
              <a:t>Movielens</a:t>
            </a:r>
            <a:endParaRPr lang="en-SG" kern="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34" y="1196417"/>
            <a:ext cx="7798990" cy="48826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9800" y="6220406"/>
            <a:ext cx="5184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MR9" charset="0"/>
              </a:rPr>
              <a:t>Recovery Accuracy for </a:t>
            </a:r>
            <a:r>
              <a:rPr lang="en-US" dirty="0" err="1">
                <a:latin typeface="CMR9" charset="0"/>
              </a:rPr>
              <a:t>Movielens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727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721388"/>
            <a:ext cx="7772400" cy="584775"/>
          </a:xfrm>
        </p:spPr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Sampling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Dung &amp; Hady: Scalable Recommendation Retrieval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26556C-EC84-4ECE-8191-F1FF3A7E9999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4151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59377"/>
            <a:ext cx="6553200" cy="523220"/>
          </a:xfrm>
        </p:spPr>
        <p:txBody>
          <a:bodyPr/>
          <a:lstStyle/>
          <a:p>
            <a:r>
              <a:rPr lang="en-US" sz="2800" dirty="0"/>
              <a:t>Idea 5: Sampling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8686800" cy="49638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6800" y="6158925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SG" sz="1600" b="1" dirty="0">
                <a:latin typeface="Times" panose="02020603050405020304" pitchFamily="18" charset="0"/>
                <a:cs typeface="Times" panose="02020603050405020304" pitchFamily="18" charset="0"/>
              </a:rPr>
              <a:t>Ballard, G., </a:t>
            </a:r>
            <a:r>
              <a:rPr lang="en-SG" sz="1600" b="1" dirty="0" err="1">
                <a:latin typeface="Times" panose="02020603050405020304" pitchFamily="18" charset="0"/>
                <a:cs typeface="Times" panose="02020603050405020304" pitchFamily="18" charset="0"/>
              </a:rPr>
              <a:t>Kolda</a:t>
            </a:r>
            <a:r>
              <a:rPr lang="en-SG" sz="1600" b="1" dirty="0">
                <a:latin typeface="Times" panose="02020603050405020304" pitchFamily="18" charset="0"/>
                <a:cs typeface="Times" panose="02020603050405020304" pitchFamily="18" charset="0"/>
              </a:rPr>
              <a:t>, T.G., Pinar, A., &amp; </a:t>
            </a:r>
            <a:r>
              <a:rPr lang="en-SG" sz="1600" b="1" dirty="0" err="1">
                <a:latin typeface="Times" panose="02020603050405020304" pitchFamily="18" charset="0"/>
                <a:cs typeface="Times" panose="02020603050405020304" pitchFamily="18" charset="0"/>
              </a:rPr>
              <a:t>Comandur</a:t>
            </a:r>
            <a:r>
              <a:rPr lang="en-SG" sz="1600" b="1" dirty="0">
                <a:latin typeface="Times" panose="02020603050405020304" pitchFamily="18" charset="0"/>
                <a:cs typeface="Times" panose="02020603050405020304" pitchFamily="18" charset="0"/>
              </a:rPr>
              <a:t>, S. Diamond Sampling for Approximate Maximum All-Pairs Dot-Product (MAD) Search. </a:t>
            </a:r>
            <a:r>
              <a:rPr lang="en-SG" sz="1600" b="1" i="1" dirty="0">
                <a:latin typeface="Times" panose="02020603050405020304" pitchFamily="18" charset="0"/>
                <a:cs typeface="Times" panose="02020603050405020304" pitchFamily="18" charset="0"/>
              </a:rPr>
              <a:t>ICDM 2015</a:t>
            </a:r>
            <a:endParaRPr lang="en-SG" sz="160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047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59377"/>
            <a:ext cx="6553200" cy="523220"/>
          </a:xfrm>
        </p:spPr>
        <p:txBody>
          <a:bodyPr/>
          <a:lstStyle/>
          <a:p>
            <a:r>
              <a:rPr lang="en-US" sz="2800" dirty="0"/>
              <a:t>Motivating 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6" name="Rectangle 5"/>
          <p:cNvSpPr/>
          <p:nvPr/>
        </p:nvSpPr>
        <p:spPr>
          <a:xfrm>
            <a:off x="1066800" y="6197025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SG" sz="1600" b="1" dirty="0">
                <a:latin typeface="Times" panose="02020603050405020304" pitchFamily="18" charset="0"/>
                <a:cs typeface="Times" panose="02020603050405020304" pitchFamily="18" charset="0"/>
              </a:rPr>
              <a:t>Ballard, G., </a:t>
            </a:r>
            <a:r>
              <a:rPr lang="en-SG" sz="1600" b="1" dirty="0" err="1">
                <a:latin typeface="Times" panose="02020603050405020304" pitchFamily="18" charset="0"/>
                <a:cs typeface="Times" panose="02020603050405020304" pitchFamily="18" charset="0"/>
              </a:rPr>
              <a:t>Kolda</a:t>
            </a:r>
            <a:r>
              <a:rPr lang="en-SG" sz="1600" b="1" dirty="0">
                <a:latin typeface="Times" panose="02020603050405020304" pitchFamily="18" charset="0"/>
                <a:cs typeface="Times" panose="02020603050405020304" pitchFamily="18" charset="0"/>
              </a:rPr>
              <a:t>, T.G., Pinar, A., &amp; </a:t>
            </a:r>
            <a:r>
              <a:rPr lang="en-SG" sz="1600" b="1" dirty="0" err="1">
                <a:latin typeface="Times" panose="02020603050405020304" pitchFamily="18" charset="0"/>
                <a:cs typeface="Times" panose="02020603050405020304" pitchFamily="18" charset="0"/>
              </a:rPr>
              <a:t>Comandur</a:t>
            </a:r>
            <a:r>
              <a:rPr lang="en-SG" sz="1600" b="1" dirty="0">
                <a:latin typeface="Times" panose="02020603050405020304" pitchFamily="18" charset="0"/>
                <a:cs typeface="Times" panose="02020603050405020304" pitchFamily="18" charset="0"/>
              </a:rPr>
              <a:t>, S. Diamond Sampling for Approximate Maximum All-Pairs Dot-Product (MAD) Search. </a:t>
            </a:r>
            <a:r>
              <a:rPr lang="en-SG" sz="1600" b="1" i="1" dirty="0">
                <a:latin typeface="Times" panose="02020603050405020304" pitchFamily="18" charset="0"/>
                <a:cs typeface="Times" panose="02020603050405020304" pitchFamily="18" charset="0"/>
              </a:rPr>
              <a:t>ICDM 2015</a:t>
            </a:r>
            <a:endParaRPr lang="en-SG" sz="160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46" y="1085140"/>
            <a:ext cx="8830907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04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28600" y="259377"/>
            <a:ext cx="6553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sz="2800" kern="0" dirty="0"/>
              <a:t>Tripartite Graph for Binary Inputs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42" y="1295400"/>
            <a:ext cx="7763958" cy="461074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66800" y="6158925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SG" sz="1600" b="1" dirty="0">
                <a:latin typeface="Times" panose="02020603050405020304" pitchFamily="18" charset="0"/>
                <a:cs typeface="Times" panose="02020603050405020304" pitchFamily="18" charset="0"/>
              </a:rPr>
              <a:t>Ballard, G., </a:t>
            </a:r>
            <a:r>
              <a:rPr lang="en-SG" sz="1600" b="1" dirty="0" err="1">
                <a:latin typeface="Times" panose="02020603050405020304" pitchFamily="18" charset="0"/>
                <a:cs typeface="Times" panose="02020603050405020304" pitchFamily="18" charset="0"/>
              </a:rPr>
              <a:t>Kolda</a:t>
            </a:r>
            <a:r>
              <a:rPr lang="en-SG" sz="1600" b="1" dirty="0">
                <a:latin typeface="Times" panose="02020603050405020304" pitchFamily="18" charset="0"/>
                <a:cs typeface="Times" panose="02020603050405020304" pitchFamily="18" charset="0"/>
              </a:rPr>
              <a:t>, T.G., Pinar, A., &amp; </a:t>
            </a:r>
            <a:r>
              <a:rPr lang="en-SG" sz="1600" b="1" dirty="0" err="1">
                <a:latin typeface="Times" panose="02020603050405020304" pitchFamily="18" charset="0"/>
                <a:cs typeface="Times" panose="02020603050405020304" pitchFamily="18" charset="0"/>
              </a:rPr>
              <a:t>Comandur</a:t>
            </a:r>
            <a:r>
              <a:rPr lang="en-SG" sz="1600" b="1" dirty="0">
                <a:latin typeface="Times" panose="02020603050405020304" pitchFamily="18" charset="0"/>
                <a:cs typeface="Times" panose="02020603050405020304" pitchFamily="18" charset="0"/>
              </a:rPr>
              <a:t>, S. Diamond Sampling for Approximate Maximum All-Pairs Dot-Product (MAD) Search. </a:t>
            </a:r>
            <a:r>
              <a:rPr lang="en-SG" sz="1600" b="1" i="1" dirty="0">
                <a:latin typeface="Times" panose="02020603050405020304" pitchFamily="18" charset="0"/>
                <a:cs typeface="Times" panose="02020603050405020304" pitchFamily="18" charset="0"/>
              </a:rPr>
              <a:t>ICDM 2015</a:t>
            </a:r>
            <a:endParaRPr lang="en-SG" sz="160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343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Dung &amp; Hady: Scalable Recommendation Retrieval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28600" y="259377"/>
            <a:ext cx="6553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sz="2800" kern="0" dirty="0"/>
              <a:t>Diamond Sampling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7074"/>
            <a:ext cx="9144000" cy="536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9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1501682"/>
            <a:ext cx="6870603" cy="4463772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287978"/>
            <a:ext cx="6553200" cy="523220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Choice Explosion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0809" y="1118699"/>
            <a:ext cx="4691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2000" dirty="0">
                <a:solidFill>
                  <a:srgbClr val="FF0000"/>
                </a:solidFill>
              </a:rPr>
              <a:t>133,520 </a:t>
            </a:r>
            <a:r>
              <a:rPr lang="en-US" sz="2000" dirty="0"/>
              <a:t>results for ”</a:t>
            </a:r>
            <a:r>
              <a:rPr lang="en-US" sz="2000" dirty="0">
                <a:solidFill>
                  <a:srgbClr val="FF0000"/>
                </a:solidFill>
              </a:rPr>
              <a:t>Men’s Shoes</a:t>
            </a:r>
            <a:r>
              <a:rPr lang="en-US" sz="2000" dirty="0"/>
              <a:t>"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5209" y="6100746"/>
            <a:ext cx="2069187" cy="75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161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Dung &amp; Hady: Scalable Recommendation Retrieval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28600" y="259377"/>
            <a:ext cx="6553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sz="2800" kern="0" dirty="0"/>
              <a:t>Idea 5: Sampling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3844"/>
            <a:ext cx="9144000" cy="535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07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28600" y="259377"/>
            <a:ext cx="6553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sz="2800" kern="0" dirty="0"/>
              <a:t>Idea 5: Sampling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" y="1219200"/>
            <a:ext cx="8811855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1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28600" y="259377"/>
            <a:ext cx="6553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sz="2800" kern="0" dirty="0"/>
              <a:t>Expectation on Diamond Samples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0"/>
            <a:ext cx="8811855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38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5: Sampling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99413"/>
            <a:ext cx="8840434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69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5: Sampling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95400"/>
            <a:ext cx="8583223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550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721388"/>
            <a:ext cx="7772400" cy="584775"/>
          </a:xfrm>
        </p:spPr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Sequential Scanning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Dung &amp; Hady: Scalable Recommendation Retrieval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26556C-EC84-4ECE-8191-F1FF3A7E9999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2028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3626"/>
            <a:ext cx="6553200" cy="954107"/>
          </a:xfrm>
        </p:spPr>
        <p:txBody>
          <a:bodyPr/>
          <a:lstStyle/>
          <a:p>
            <a:r>
              <a:rPr lang="en-US" sz="2800" dirty="0"/>
              <a:t>Idea 4: Sequential Scanning with Upper-Bounding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905000"/>
            <a:ext cx="4572000" cy="22508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144" y="1143000"/>
            <a:ext cx="4562647" cy="24798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33" y="3943068"/>
            <a:ext cx="4555334" cy="2240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90600" y="4586162"/>
                <a:ext cx="168270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4586162"/>
                <a:ext cx="1682704" cy="312650"/>
              </a:xfrm>
              <a:prstGeom prst="rect">
                <a:avLst/>
              </a:prstGeom>
              <a:blipFill rotWithShape="0">
                <a:blip r:embed="rId6"/>
                <a:stretch>
                  <a:fillRect l="-2536" b="-1730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33400" y="4959811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Cauchy-Schwarz inequality</a:t>
            </a:r>
            <a:endParaRPr lang="en-SG" dirty="0"/>
          </a:p>
        </p:txBody>
      </p:sp>
      <p:sp>
        <p:nvSpPr>
          <p:cNvPr id="11" name="Rectangle 10"/>
          <p:cNvSpPr/>
          <p:nvPr/>
        </p:nvSpPr>
        <p:spPr>
          <a:xfrm>
            <a:off x="685800" y="6396335"/>
            <a:ext cx="81343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SG" sz="1200" b="1" dirty="0">
                <a:latin typeface="Times" panose="02020603050405020304" pitchFamily="18" charset="0"/>
                <a:cs typeface="Times" panose="02020603050405020304" pitchFamily="18" charset="0"/>
              </a:rPr>
              <a:t>Li, H., Chan, T.N., </a:t>
            </a:r>
            <a:r>
              <a:rPr lang="en-SG" sz="1200" b="1" dirty="0" err="1">
                <a:latin typeface="Times" panose="02020603050405020304" pitchFamily="18" charset="0"/>
                <a:cs typeface="Times" panose="02020603050405020304" pitchFamily="18" charset="0"/>
              </a:rPr>
              <a:t>Yiu</a:t>
            </a:r>
            <a:r>
              <a:rPr lang="en-SG" sz="1200" b="1" dirty="0">
                <a:latin typeface="Times" panose="02020603050405020304" pitchFamily="18" charset="0"/>
                <a:cs typeface="Times" panose="02020603050405020304" pitchFamily="18" charset="0"/>
              </a:rPr>
              <a:t>, M.L., &amp; </a:t>
            </a:r>
            <a:r>
              <a:rPr lang="en-SG" sz="1200" b="1" dirty="0" err="1">
                <a:latin typeface="Times" panose="02020603050405020304" pitchFamily="18" charset="0"/>
                <a:cs typeface="Times" panose="02020603050405020304" pitchFamily="18" charset="0"/>
              </a:rPr>
              <a:t>Mamoulis</a:t>
            </a:r>
            <a:r>
              <a:rPr lang="en-SG" sz="1200" b="1" dirty="0">
                <a:latin typeface="Times" panose="02020603050405020304" pitchFamily="18" charset="0"/>
                <a:cs typeface="Times" panose="02020603050405020304" pitchFamily="18" charset="0"/>
              </a:rPr>
              <a:t>, N. (2017). FEXIPRO: Fast and Exact Inner Product Retrieval in Recommender Systems. </a:t>
            </a:r>
            <a:r>
              <a:rPr lang="en-SG" sz="1200" b="1" i="1" dirty="0">
                <a:latin typeface="Times" panose="02020603050405020304" pitchFamily="18" charset="0"/>
                <a:cs typeface="Times" panose="02020603050405020304" pitchFamily="18" charset="0"/>
              </a:rPr>
              <a:t>SIGMOD Conference</a:t>
            </a:r>
            <a:r>
              <a:rPr lang="en-SG" sz="1200" b="1" dirty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729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721388"/>
            <a:ext cx="7772400" cy="584775"/>
          </a:xfrm>
        </p:spPr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Quantization-based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Dung &amp; Hady: Scalable Recommendation Retrieval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26556C-EC84-4ECE-8191-F1FF3A7E9999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11464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87978"/>
            <a:ext cx="6553200" cy="523220"/>
          </a:xfrm>
        </p:spPr>
        <p:txBody>
          <a:bodyPr/>
          <a:lstStyle/>
          <a:p>
            <a:r>
              <a:rPr lang="en-US" sz="2800" dirty="0"/>
              <a:t>Idea 3: Quantization-based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8600" y="1282005"/>
                <a:ext cx="695703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" charset="0"/>
                    <a:ea typeface="Times" charset="0"/>
                    <a:cs typeface="Times" charset="0"/>
                  </a:rPr>
                  <a:t>Mapping each vector to a set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ea typeface="Times" charset="0"/>
                        <a:cs typeface="Times" charset="0"/>
                      </a:rPr>
                      <m:t>𝐾</m:t>
                    </m:r>
                  </m:oMath>
                </a14:m>
                <a:r>
                  <a:rPr lang="en-US" sz="2800" dirty="0">
                    <a:latin typeface="Times" charset="0"/>
                    <a:ea typeface="Times" charset="0"/>
                    <a:cs typeface="Times" charset="0"/>
                  </a:rPr>
                  <a:t> subspaces.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282005"/>
                <a:ext cx="6957033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1578" t="-5732" r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28600" y="6158925"/>
            <a:ext cx="868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SG" sz="1600" b="1" dirty="0" err="1">
                <a:latin typeface="Times" panose="02020603050405020304" pitchFamily="18" charset="0"/>
                <a:cs typeface="Times" panose="02020603050405020304" pitchFamily="18" charset="0"/>
              </a:rPr>
              <a:t>Guo</a:t>
            </a:r>
            <a:r>
              <a:rPr lang="en-SG" sz="1600" b="1" dirty="0">
                <a:latin typeface="Times" panose="02020603050405020304" pitchFamily="18" charset="0"/>
                <a:cs typeface="Times" panose="02020603050405020304" pitchFamily="18" charset="0"/>
              </a:rPr>
              <a:t>, R., Kumar, S., </a:t>
            </a:r>
            <a:r>
              <a:rPr lang="en-SG" sz="1600" b="1" dirty="0" err="1">
                <a:latin typeface="Times" panose="02020603050405020304" pitchFamily="18" charset="0"/>
                <a:cs typeface="Times" panose="02020603050405020304" pitchFamily="18" charset="0"/>
              </a:rPr>
              <a:t>Choromanski</a:t>
            </a:r>
            <a:r>
              <a:rPr lang="en-SG" sz="1600" b="1" dirty="0">
                <a:latin typeface="Times" panose="02020603050405020304" pitchFamily="18" charset="0"/>
                <a:cs typeface="Times" panose="02020603050405020304" pitchFamily="18" charset="0"/>
              </a:rPr>
              <a:t>, K., &amp; </a:t>
            </a:r>
            <a:r>
              <a:rPr lang="en-SG" sz="1600" b="1" dirty="0" err="1">
                <a:latin typeface="Times" panose="02020603050405020304" pitchFamily="18" charset="0"/>
                <a:cs typeface="Times" panose="02020603050405020304" pitchFamily="18" charset="0"/>
              </a:rPr>
              <a:t>Simcha</a:t>
            </a:r>
            <a:r>
              <a:rPr lang="en-SG" sz="1600" b="1" dirty="0">
                <a:latin typeface="Times" panose="02020603050405020304" pitchFamily="18" charset="0"/>
                <a:cs typeface="Times" panose="02020603050405020304" pitchFamily="18" charset="0"/>
              </a:rPr>
              <a:t>, D. (2016, May). Quantization based fast inner product search. In </a:t>
            </a:r>
            <a:r>
              <a:rPr lang="en-SG" sz="1600" b="1" i="1" dirty="0">
                <a:latin typeface="Times" panose="02020603050405020304" pitchFamily="18" charset="0"/>
                <a:cs typeface="Times" panose="02020603050405020304" pitchFamily="18" charset="0"/>
              </a:rPr>
              <a:t>Artificial Intelligence and Statistics</a:t>
            </a:r>
            <a:r>
              <a:rPr lang="en-SG" sz="1600" b="1" dirty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62000" y="2934363"/>
                <a:ext cx="7086600" cy="2296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600" b="0" i="1" kern="0" smtClean="0">
                              <a:solidFill>
                                <a:srgbClr val="00206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     </m:t>
                          </m:r>
                          <m:r>
                            <a:rPr lang="en-US" sz="3600" i="1" ker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ker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3600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ker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6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36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sz="3600" b="0" i="1" kern="0" smtClean="0">
                              <a:solidFill>
                                <a:srgbClr val="00206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en-US" sz="36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36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(2)</m:t>
                              </m:r>
                            </m:sup>
                          </m:sSubSup>
                          <m:r>
                            <a:rPr lang="en-US" sz="3600" b="0" i="1" kern="0" smtClean="0">
                              <a:solidFill>
                                <a:srgbClr val="00206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3600" i="1" ker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…</m:t>
                          </m:r>
                          <m:sSubSup>
                            <m:sSubSupPr>
                              <m:ctrlPr>
                                <a:rPr lang="en-US" sz="36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kern="0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sz="36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36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36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  <m:r>
                                <a:rPr lang="en-US" sz="36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sz="3600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∀ </m:t>
                      </m:r>
                      <m:r>
                        <a:rPr lang="en-US" sz="3600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sz="3600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sz="3600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𝑈</m:t>
                      </m:r>
                    </m:oMath>
                  </m:oMathPara>
                </a14:m>
                <a:endParaRPr lang="en-US" sz="3600" kern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None/>
                  <a:defRPr/>
                </a:pPr>
                <a:endParaRPr lang="en-US" sz="3600" kern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600" i="1" ker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i="1" ker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ker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6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6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sz="3600" b="0" i="1" kern="0" smtClean="0">
                              <a:solidFill>
                                <a:srgbClr val="00206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en-US" sz="36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6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(2)</m:t>
                              </m:r>
                            </m:sup>
                          </m:sSubSup>
                          <m:r>
                            <a:rPr lang="en-US" sz="3600" b="0" i="1" kern="0" smtClean="0">
                              <a:solidFill>
                                <a:srgbClr val="00206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3600" i="1" ker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…</m:t>
                          </m:r>
                          <m:r>
                            <a:rPr lang="en-US" sz="3600" b="0" i="1" kern="0" smtClean="0">
                              <a:solidFill>
                                <a:srgbClr val="00206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en-US" sz="36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6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36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  <m:r>
                                <a:rPr lang="en-US" sz="36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sz="3600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∀</m:t>
                      </m:r>
                      <m:r>
                        <a:rPr lang="en-US" sz="3600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3600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sz="3600" i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𝐼</m:t>
                      </m:r>
                    </m:oMath>
                  </m:oMathPara>
                </a14:m>
                <a:endParaRPr lang="en-US" sz="3600" kern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934363"/>
                <a:ext cx="7086600" cy="22965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3124200" y="2064564"/>
            <a:ext cx="4054472" cy="869799"/>
            <a:chOff x="3276600" y="2733753"/>
            <a:chExt cx="4054472" cy="8697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5486400" y="2733753"/>
                  <a:ext cx="1844672" cy="7340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Length </a:t>
                  </a:r>
                  <a14:m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6400" y="2733753"/>
                  <a:ext cx="1844672" cy="73404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6601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/>
            <p:cNvCxnSpPr>
              <a:stCxn id="8" idx="1"/>
            </p:cNvCxnSpPr>
            <p:nvPr/>
          </p:nvCxnSpPr>
          <p:spPr>
            <a:xfrm>
              <a:off x="5486400" y="3100777"/>
              <a:ext cx="0" cy="5027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1"/>
              <a:endCxn id="4" idx="0"/>
            </p:cNvCxnSpPr>
            <p:nvPr/>
          </p:nvCxnSpPr>
          <p:spPr>
            <a:xfrm flipH="1">
              <a:off x="4457700" y="3100777"/>
              <a:ext cx="1028700" cy="5027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8" idx="1"/>
            </p:cNvCxnSpPr>
            <p:nvPr/>
          </p:nvCxnSpPr>
          <p:spPr>
            <a:xfrm flipH="1">
              <a:off x="3276600" y="3100777"/>
              <a:ext cx="2209800" cy="5027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550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87978"/>
            <a:ext cx="6553200" cy="523220"/>
          </a:xfrm>
        </p:spPr>
        <p:txBody>
          <a:bodyPr/>
          <a:lstStyle/>
          <a:p>
            <a:r>
              <a:rPr lang="en-US" sz="2800" dirty="0"/>
              <a:t>Idea 2: Quantization-based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28600" y="1282005"/>
            <a:ext cx="89979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Followed by independent quantization of data base vectors </a:t>
            </a:r>
          </a:p>
          <a:p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in each subspace.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69824" y="2286000"/>
            <a:ext cx="9455176" cy="1715370"/>
            <a:chOff x="69824" y="2286000"/>
            <a:chExt cx="9455176" cy="17153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ontent Placeholder 2"/>
                <p:cNvSpPr txBox="1">
                  <a:spLocks/>
                </p:cNvSpPr>
                <p:nvPr/>
              </p:nvSpPr>
              <p:spPr bwMode="auto">
                <a:xfrm>
                  <a:off x="69824" y="2286000"/>
                  <a:ext cx="9455176" cy="14714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1800">
                      <a:solidFill>
                        <a:schemeClr val="tx1"/>
                      </a:solidFill>
                      <a:latin typeface="+mn-lt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1600">
                      <a:solidFill>
                        <a:schemeClr val="tx1"/>
                      </a:solidFill>
                      <a:latin typeface="+mn-lt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1400">
                      <a:solidFill>
                        <a:schemeClr val="tx1"/>
                      </a:solidFill>
                      <a:latin typeface="+mn-lt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+mn-lt"/>
                    </a:defRPr>
                  </a:lvl5pPr>
                  <a:lvl6pPr marL="25146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6pPr>
                  <a:lvl7pPr marL="29718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7pPr>
                  <a:lvl8pPr marL="34290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8pPr>
                  <a:lvl9pPr marL="38862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9pPr>
                </a:lstStyle>
                <a:p>
                  <a:pPr marL="457200" indent="-4572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 typeface="+mj-lt"/>
                    <a:buNone/>
                    <a:defRPr/>
                  </a:pPr>
                  <a:endParaRPr lang="en-US" sz="3600" kern="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457200" indent="-4572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 typeface="+mj-lt"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ker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ker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i="1" ker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600" i="1" ker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600" i="1" ker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3600" i="1" kern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3600" i="1" ker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600" i="1" ker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3600" i="1" ker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(1)</m:t>
                                </m:r>
                              </m:sup>
                            </m:sSubSup>
                            <m:r>
                              <a:rPr lang="en-US" sz="3600" i="1" kern="0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sSubSup>
                              <m:sSubSupPr>
                                <m:ctrlPr>
                                  <a:rPr lang="en-US" sz="3600" i="1" ker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3600" i="1" ker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600" i="1" ker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3600" i="1" ker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(2)</m:t>
                                </m:r>
                              </m:sup>
                            </m:sSubSup>
                            <m:r>
                              <a:rPr lang="en-US" sz="3600" i="1" kern="0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3600" i="1" ker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…</m:t>
                            </m:r>
                            <m:r>
                              <a:rPr lang="en-US" sz="3600" i="1" kern="0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sSubSup>
                              <m:sSubSupPr>
                                <m:ctrlPr>
                                  <a:rPr lang="en-US" sz="3600" i="1" ker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3600" i="1" ker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600" i="1" ker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3600" i="1" ker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3600" i="1" ker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𝐾</m:t>
                                </m:r>
                                <m:r>
                                  <a:rPr lang="en-US" sz="3600" i="1" ker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  <m:r>
                          <a:rPr lang="en-US" sz="3600" i="1" ker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∀</m:t>
                        </m:r>
                        <m:r>
                          <a:rPr lang="en-US" sz="3600" i="1" ker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3600" i="1" ker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3600" i="1" ker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3600" kern="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Conten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824" y="2286000"/>
                  <a:ext cx="9455176" cy="147142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/>
            <p:cNvCxnSpPr/>
            <p:nvPr/>
          </p:nvCxnSpPr>
          <p:spPr>
            <a:xfrm>
              <a:off x="3721981" y="2782170"/>
              <a:ext cx="0" cy="12192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712581" y="2782170"/>
              <a:ext cx="0" cy="12192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322181" y="2782170"/>
              <a:ext cx="0" cy="12192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755669" y="4400293"/>
                <a:ext cx="7491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3200" b="0" i="1" kern="0" smtClean="0">
                              <a:solidFill>
                                <a:srgbClr val="00206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3200" b="0" i="1" kern="0" smtClean="0">
                              <a:solidFill>
                                <a:srgbClr val="00206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3200" b="0" kern="0" dirty="0">
                  <a:solidFill>
                    <a:srgbClr val="00206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669" y="4400293"/>
                <a:ext cx="749179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826505" y="4403156"/>
                <a:ext cx="75796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3200" b="0" i="1" kern="0" smtClean="0">
                              <a:solidFill>
                                <a:srgbClr val="00206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3200" b="0" i="1" kern="0" smtClean="0">
                              <a:solidFill>
                                <a:srgbClr val="00206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b="0" kern="0" dirty="0">
                  <a:solidFill>
                    <a:srgbClr val="00206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505" y="4403156"/>
                <a:ext cx="757964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5422669" y="4400293"/>
                <a:ext cx="81028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3200" b="0" i="1" kern="0" smtClean="0">
                              <a:solidFill>
                                <a:srgbClr val="00206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3200" b="0" i="1" kern="0" smtClean="0">
                              <a:solidFill>
                                <a:srgbClr val="00206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sz="3200" b="0" kern="0" dirty="0">
                  <a:solidFill>
                    <a:srgbClr val="00206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669" y="4400293"/>
                <a:ext cx="810286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03410" y="4400293"/>
            <a:ext cx="1898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Codebooks: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5869" y="5420380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One-hot: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675433" y="5262371"/>
                <a:ext cx="1006045" cy="754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kern="0" smtClean="0">
                              <a:solidFill>
                                <a:srgbClr val="00206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sz="32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kern="0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kern="0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lang="en-US" sz="3200" b="0" i="1" kern="0" smtClean="0">
                              <a:solidFill>
                                <a:srgbClr val="00206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3200" b="0" kern="0" dirty="0">
                  <a:solidFill>
                    <a:srgbClr val="00206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433" y="5262371"/>
                <a:ext cx="1006045" cy="754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746269" y="5265234"/>
                <a:ext cx="1006045" cy="754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 kern="0">
                              <a:solidFill>
                                <a:srgbClr val="00206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sz="32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kern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i="1" kern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lang="en-US" sz="3200" i="1" kern="0">
                              <a:solidFill>
                                <a:srgbClr val="00206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3200" b="0" i="1" kern="0" smtClean="0">
                              <a:solidFill>
                                <a:srgbClr val="00206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 kern="0">
                              <a:solidFill>
                                <a:srgbClr val="00206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3200" b="0" kern="0" dirty="0">
                  <a:solidFill>
                    <a:srgbClr val="00206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269" y="5265234"/>
                <a:ext cx="1006045" cy="75456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5342433" y="5262371"/>
                <a:ext cx="1058367" cy="754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 kern="0">
                              <a:solidFill>
                                <a:srgbClr val="00206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sz="32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kern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i="1" kern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lang="en-US" sz="3200" i="1" kern="0">
                              <a:solidFill>
                                <a:srgbClr val="00206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3200" b="0" i="1" kern="0" smtClean="0">
                              <a:solidFill>
                                <a:srgbClr val="00206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𝐾</m:t>
                          </m:r>
                          <m:r>
                            <a:rPr lang="en-US" sz="3200" i="1" kern="0">
                              <a:solidFill>
                                <a:srgbClr val="00206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3200" b="0" kern="0" dirty="0">
                  <a:solidFill>
                    <a:srgbClr val="00206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433" y="5262371"/>
                <a:ext cx="1058367" cy="75456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794523" y="4926741"/>
                <a:ext cx="4379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charset="0"/>
                        </a:rPr>
                        <m:t>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523" y="4926741"/>
                <a:ext cx="437940" cy="4001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893630" y="4926741"/>
                <a:ext cx="4379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charset="0"/>
                        </a:rPr>
                        <m:t>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630" y="4926741"/>
                <a:ext cx="437940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457721" y="4923513"/>
                <a:ext cx="4379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charset="0"/>
                        </a:rPr>
                        <m:t>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21" y="4923513"/>
                <a:ext cx="437940" cy="4001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 rot="16200000">
                <a:off x="2806576" y="3958679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806576" y="3958679"/>
                <a:ext cx="447558" cy="40011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 rot="16200000">
                <a:off x="3905683" y="3958679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05683" y="3958679"/>
                <a:ext cx="447558" cy="40011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 rot="16200000">
                <a:off x="5469774" y="3955451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469774" y="3955451"/>
                <a:ext cx="447558" cy="40011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6435852" y="4399774"/>
            <a:ext cx="2548327" cy="1543826"/>
            <a:chOff x="6435852" y="4399774"/>
            <a:chExt cx="2548327" cy="1543826"/>
          </a:xfrm>
        </p:grpSpPr>
        <p:sp>
          <p:nvSpPr>
            <p:cNvPr id="34" name="TextBox 33"/>
            <p:cNvSpPr txBox="1"/>
            <p:nvPr/>
          </p:nvSpPr>
          <p:spPr>
            <a:xfrm>
              <a:off x="7071155" y="4716360"/>
              <a:ext cx="191302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solidFill>
                    <a:srgbClr val="FF0000"/>
                  </a:solidFill>
                  <a:latin typeface="Times" charset="0"/>
                  <a:ea typeface="Times" charset="0"/>
                  <a:cs typeface="Times" charset="0"/>
                </a:rPr>
                <a:t>learn from </a:t>
              </a:r>
            </a:p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solidFill>
                    <a:srgbClr val="FF0000"/>
                  </a:solidFill>
                  <a:latin typeface="Times" charset="0"/>
                  <a:ea typeface="Times" charset="0"/>
                  <a:cs typeface="Times" charset="0"/>
                </a:rPr>
                <a:t>data</a:t>
              </a:r>
            </a:p>
          </p:txBody>
        </p:sp>
        <p:sp>
          <p:nvSpPr>
            <p:cNvPr id="35" name="Right Brace 34"/>
            <p:cNvSpPr/>
            <p:nvPr/>
          </p:nvSpPr>
          <p:spPr>
            <a:xfrm>
              <a:off x="6435852" y="4399774"/>
              <a:ext cx="502510" cy="1543826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137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7978"/>
            <a:ext cx="6553200" cy="523220"/>
          </a:xfrm>
        </p:spPr>
        <p:txBody>
          <a:bodyPr/>
          <a:lstStyle/>
          <a:p>
            <a:r>
              <a:rPr lang="en-S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Scalable Recommendation Retrieval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F228D-9113-6844-9734-784E6800A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54799"/>
            <a:ext cx="8229600" cy="5102935"/>
          </a:xfrm>
        </p:spPr>
        <p:txBody>
          <a:bodyPr/>
          <a:lstStyle/>
          <a:p>
            <a:r>
              <a:rPr lang="en-US" dirty="0"/>
              <a:t>Linear scanning may not be scalable for real-time retrieval</a:t>
            </a:r>
          </a:p>
          <a:p>
            <a:r>
              <a:rPr lang="en-US" dirty="0"/>
              <a:t>Indexing schemes do not work out-of-the-box for Maximum Inner Product Search (MIPS)</a:t>
            </a:r>
          </a:p>
          <a:p>
            <a:endParaRPr lang="en-US" dirty="0"/>
          </a:p>
          <a:p>
            <a:r>
              <a:rPr lang="en-US" dirty="0"/>
              <a:t>Strategy #1: Approximate MIPS</a:t>
            </a:r>
          </a:p>
          <a:p>
            <a:pPr lvl="1"/>
            <a:r>
              <a:rPr lang="en-US" dirty="0"/>
              <a:t>Learn the latent vectors from matrix factorization as usual</a:t>
            </a:r>
          </a:p>
          <a:p>
            <a:pPr lvl="1"/>
            <a:r>
              <a:rPr lang="en-US" dirty="0"/>
              <a:t>Apply post-hoc treatment or transformations to those vectors to enable approximation</a:t>
            </a:r>
          </a:p>
          <a:p>
            <a:r>
              <a:rPr lang="en-US" dirty="0"/>
              <a:t>Strategy #2: Indexable Representation</a:t>
            </a:r>
            <a:endParaRPr lang="en-US" b="1" dirty="0"/>
          </a:p>
          <a:p>
            <a:pPr lvl="1"/>
            <a:r>
              <a:rPr lang="en-US" dirty="0"/>
              <a:t>Design new matrix factorization techniques that would output natively indexable latent vectors</a:t>
            </a:r>
          </a:p>
          <a:p>
            <a:pPr lvl="1"/>
            <a:r>
              <a:rPr lang="en-US" dirty="0"/>
              <a:t>Compatible with LSH, spatial trees, or inverted index</a:t>
            </a:r>
          </a:p>
          <a:p>
            <a:r>
              <a:rPr lang="en-US" dirty="0"/>
              <a:t>Strategy #3: Discrete Representation</a:t>
            </a:r>
          </a:p>
          <a:p>
            <a:pPr lvl="1"/>
            <a:r>
              <a:rPr lang="en-US" dirty="0"/>
              <a:t>Learn a different representation altogether, e.g., binary codes</a:t>
            </a:r>
          </a:p>
          <a:p>
            <a:pPr lvl="1"/>
            <a:r>
              <a:rPr lang="en-US" dirty="0"/>
              <a:t>Inherently compatible with Hamming ranking or </a:t>
            </a:r>
            <a:r>
              <a:rPr lang="en-US" dirty="0" err="1"/>
              <a:t>hashtable</a:t>
            </a:r>
            <a:r>
              <a:rPr lang="en-US" dirty="0"/>
              <a:t> lookup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18640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87978"/>
            <a:ext cx="6553200" cy="523220"/>
          </a:xfrm>
        </p:spPr>
        <p:txBody>
          <a:bodyPr/>
          <a:lstStyle/>
          <a:p>
            <a:r>
              <a:rPr lang="en-US" sz="2800" dirty="0"/>
              <a:t>Idea 2: Quantization-based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28600" y="1282005"/>
            <a:ext cx="7914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Approximate inner product with learned </a:t>
            </a:r>
            <a:r>
              <a:rPr lang="en-US" sz="2800" dirty="0" err="1">
                <a:latin typeface="Times" charset="0"/>
                <a:ea typeface="Times" charset="0"/>
                <a:cs typeface="Times" charset="0"/>
              </a:rPr>
              <a:t>quantizers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981200" y="2590800"/>
                <a:ext cx="4800032" cy="14366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600" i="1" kern="0">
                              <a:solidFill>
                                <a:srgbClr val="00206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     </m:t>
                          </m:r>
                          <m:r>
                            <a:rPr lang="en-US" sz="3600" i="1" ker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ker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3600" b="0" i="1" kern="0" smtClean="0">
                              <a:solidFill>
                                <a:srgbClr val="00206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3600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600" b="0" i="1" kern="0" smtClean="0">
                              <a:solidFill>
                                <a:srgbClr val="00206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kern="0" smtClean="0">
                              <a:solidFill>
                                <a:srgbClr val="00206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kern="0" smtClean="0">
                          <a:solidFill>
                            <a:srgbClr val="00206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kern="0" smtClean="0">
                              <a:solidFill>
                                <a:srgbClr val="00206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36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kern="0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kern="0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3600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kern="0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sz="3600" b="0" i="1" kern="0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3600" b="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kern="0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kern="0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600" b="0" i="1" kern="0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3600" b="0" i="1" kern="0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3600" b="0" i="1" kern="0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2590800"/>
                <a:ext cx="4800032" cy="143661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49382" y="6236280"/>
            <a:ext cx="868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SG" sz="1600" b="1" dirty="0" err="1">
                <a:latin typeface="Times" panose="02020603050405020304" pitchFamily="18" charset="0"/>
                <a:cs typeface="Times" panose="02020603050405020304" pitchFamily="18" charset="0"/>
              </a:rPr>
              <a:t>Guo</a:t>
            </a:r>
            <a:r>
              <a:rPr lang="en-SG" sz="1600" b="1" dirty="0">
                <a:latin typeface="Times" panose="02020603050405020304" pitchFamily="18" charset="0"/>
                <a:cs typeface="Times" panose="02020603050405020304" pitchFamily="18" charset="0"/>
              </a:rPr>
              <a:t>, R., Kumar, S., </a:t>
            </a:r>
            <a:r>
              <a:rPr lang="en-SG" sz="1600" b="1" dirty="0" err="1">
                <a:latin typeface="Times" panose="02020603050405020304" pitchFamily="18" charset="0"/>
                <a:cs typeface="Times" panose="02020603050405020304" pitchFamily="18" charset="0"/>
              </a:rPr>
              <a:t>Choromanski</a:t>
            </a:r>
            <a:r>
              <a:rPr lang="en-SG" sz="1600" b="1" dirty="0">
                <a:latin typeface="Times" panose="02020603050405020304" pitchFamily="18" charset="0"/>
                <a:cs typeface="Times" panose="02020603050405020304" pitchFamily="18" charset="0"/>
              </a:rPr>
              <a:t>, K., &amp; </a:t>
            </a:r>
            <a:r>
              <a:rPr lang="en-SG" sz="1600" b="1" dirty="0" err="1">
                <a:latin typeface="Times" panose="02020603050405020304" pitchFamily="18" charset="0"/>
                <a:cs typeface="Times" panose="02020603050405020304" pitchFamily="18" charset="0"/>
              </a:rPr>
              <a:t>Simcha</a:t>
            </a:r>
            <a:r>
              <a:rPr lang="en-SG" sz="1600" b="1" dirty="0">
                <a:latin typeface="Times" panose="02020603050405020304" pitchFamily="18" charset="0"/>
                <a:cs typeface="Times" panose="02020603050405020304" pitchFamily="18" charset="0"/>
              </a:rPr>
              <a:t>, D. (2016, May). Quantization based fast inner product search. In </a:t>
            </a:r>
            <a:r>
              <a:rPr lang="en-SG" sz="1600" b="1" i="1" dirty="0">
                <a:latin typeface="Times" panose="02020603050405020304" pitchFamily="18" charset="0"/>
                <a:cs typeface="Times" panose="02020603050405020304" pitchFamily="18" charset="0"/>
              </a:rPr>
              <a:t>Artificial Intelligence and Statistics</a:t>
            </a:r>
            <a:r>
              <a:rPr lang="en-SG" sz="1600" b="1" dirty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7434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87978"/>
            <a:ext cx="6553200" cy="523220"/>
          </a:xfrm>
        </p:spPr>
        <p:txBody>
          <a:bodyPr/>
          <a:lstStyle/>
          <a:p>
            <a:r>
              <a:rPr lang="en-US" sz="2800" dirty="0"/>
              <a:t>Idea 2: Quantization-based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64" y="1143000"/>
            <a:ext cx="8598804" cy="47036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49382" y="6236280"/>
            <a:ext cx="868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SG" sz="1400" b="1" dirty="0" err="1">
                <a:latin typeface="Times" panose="02020603050405020304" pitchFamily="18" charset="0"/>
                <a:cs typeface="Times" panose="02020603050405020304" pitchFamily="18" charset="0"/>
              </a:rPr>
              <a:t>Guo</a:t>
            </a:r>
            <a:r>
              <a:rPr lang="en-SG" sz="1400" b="1" dirty="0">
                <a:latin typeface="Times" panose="02020603050405020304" pitchFamily="18" charset="0"/>
                <a:cs typeface="Times" panose="02020603050405020304" pitchFamily="18" charset="0"/>
              </a:rPr>
              <a:t>, R., Kumar, S., </a:t>
            </a:r>
            <a:r>
              <a:rPr lang="en-SG" sz="1400" b="1" dirty="0" err="1">
                <a:latin typeface="Times" panose="02020603050405020304" pitchFamily="18" charset="0"/>
                <a:cs typeface="Times" panose="02020603050405020304" pitchFamily="18" charset="0"/>
              </a:rPr>
              <a:t>Choromanski</a:t>
            </a:r>
            <a:r>
              <a:rPr lang="en-SG" sz="1400" b="1" dirty="0">
                <a:latin typeface="Times" panose="02020603050405020304" pitchFamily="18" charset="0"/>
                <a:cs typeface="Times" panose="02020603050405020304" pitchFamily="18" charset="0"/>
              </a:rPr>
              <a:t>, K., &amp; </a:t>
            </a:r>
            <a:r>
              <a:rPr lang="en-SG" sz="1400" b="1" dirty="0" err="1">
                <a:latin typeface="Times" panose="02020603050405020304" pitchFamily="18" charset="0"/>
                <a:cs typeface="Times" panose="02020603050405020304" pitchFamily="18" charset="0"/>
              </a:rPr>
              <a:t>Simcha</a:t>
            </a:r>
            <a:r>
              <a:rPr lang="en-SG" sz="1400" b="1" dirty="0">
                <a:latin typeface="Times" panose="02020603050405020304" pitchFamily="18" charset="0"/>
                <a:cs typeface="Times" panose="02020603050405020304" pitchFamily="18" charset="0"/>
              </a:rPr>
              <a:t>, D. (2016, May). Quantization based fast inner product search. In </a:t>
            </a:r>
            <a:r>
              <a:rPr lang="en-SG" sz="1400" b="1" i="1" dirty="0">
                <a:latin typeface="Times" panose="02020603050405020304" pitchFamily="18" charset="0"/>
                <a:cs typeface="Times" panose="02020603050405020304" pitchFamily="18" charset="0"/>
              </a:rPr>
              <a:t>Artificial Intelligence and Statistics</a:t>
            </a:r>
            <a:r>
              <a:rPr lang="en-SG" sz="1400" b="1" dirty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37678" y="5796157"/>
            <a:ext cx="3812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CMR9" charset="0"/>
              </a:rPr>
              <a:t>Movielens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5612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87978"/>
            <a:ext cx="6553200" cy="523220"/>
          </a:xfrm>
        </p:spPr>
        <p:txBody>
          <a:bodyPr/>
          <a:lstStyle/>
          <a:p>
            <a:r>
              <a:rPr lang="en-US" sz="2800" dirty="0"/>
              <a:t>Idea 2: Quantization-based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  <p:sp>
        <p:nvSpPr>
          <p:cNvPr id="9" name="Rectangle 8"/>
          <p:cNvSpPr/>
          <p:nvPr/>
        </p:nvSpPr>
        <p:spPr>
          <a:xfrm>
            <a:off x="249382" y="6236280"/>
            <a:ext cx="868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SG" sz="1400" b="1" dirty="0" err="1">
                <a:latin typeface="Times" panose="02020603050405020304" pitchFamily="18" charset="0"/>
                <a:cs typeface="Times" panose="02020603050405020304" pitchFamily="18" charset="0"/>
              </a:rPr>
              <a:t>Guo</a:t>
            </a:r>
            <a:r>
              <a:rPr lang="en-SG" sz="1400" b="1" dirty="0">
                <a:latin typeface="Times" panose="02020603050405020304" pitchFamily="18" charset="0"/>
                <a:cs typeface="Times" panose="02020603050405020304" pitchFamily="18" charset="0"/>
              </a:rPr>
              <a:t>, R., Kumar, S., </a:t>
            </a:r>
            <a:r>
              <a:rPr lang="en-SG" sz="1400" b="1" dirty="0" err="1">
                <a:latin typeface="Times" panose="02020603050405020304" pitchFamily="18" charset="0"/>
                <a:cs typeface="Times" panose="02020603050405020304" pitchFamily="18" charset="0"/>
              </a:rPr>
              <a:t>Choromanski</a:t>
            </a:r>
            <a:r>
              <a:rPr lang="en-SG" sz="1400" b="1" dirty="0">
                <a:latin typeface="Times" panose="02020603050405020304" pitchFamily="18" charset="0"/>
                <a:cs typeface="Times" panose="02020603050405020304" pitchFamily="18" charset="0"/>
              </a:rPr>
              <a:t>, K., &amp; </a:t>
            </a:r>
            <a:r>
              <a:rPr lang="en-SG" sz="1400" b="1" dirty="0" err="1">
                <a:latin typeface="Times" panose="02020603050405020304" pitchFamily="18" charset="0"/>
                <a:cs typeface="Times" panose="02020603050405020304" pitchFamily="18" charset="0"/>
              </a:rPr>
              <a:t>Simcha</a:t>
            </a:r>
            <a:r>
              <a:rPr lang="en-SG" sz="1400" b="1" dirty="0">
                <a:latin typeface="Times" panose="02020603050405020304" pitchFamily="18" charset="0"/>
                <a:cs typeface="Times" panose="02020603050405020304" pitchFamily="18" charset="0"/>
              </a:rPr>
              <a:t>, D. (2016, May). Quantization based fast inner product search. In </a:t>
            </a:r>
            <a:r>
              <a:rPr lang="en-SG" sz="1400" b="1" i="1" dirty="0">
                <a:latin typeface="Times" panose="02020603050405020304" pitchFamily="18" charset="0"/>
                <a:cs typeface="Times" panose="02020603050405020304" pitchFamily="18" charset="0"/>
              </a:rPr>
              <a:t>Artificial Intelligence and Statistics</a:t>
            </a:r>
            <a:r>
              <a:rPr lang="en-SG" sz="1400" b="1" dirty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86294" y="5827694"/>
            <a:ext cx="3812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MR9" charset="0"/>
              </a:rPr>
              <a:t>Netflix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49979"/>
            <a:ext cx="8682282" cy="479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10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8993"/>
            <a:ext cx="6883773" cy="523220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Framework for an Efficient MIPS</a:t>
            </a:r>
            <a:endParaRPr lang="en-SG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89361"/>
                <a:ext cx="8991600" cy="5121402"/>
              </a:xfrm>
            </p:spPr>
            <p:txBody>
              <a:bodyPr/>
              <a:lstStyle/>
              <a:p>
                <a:pPr marL="971550" lvl="1" indent="-571500">
                  <a:buFont typeface="+mj-lt"/>
                  <a:buAutoNum type="romanUcPeriod"/>
                </a:pPr>
                <a:r>
                  <a:rPr 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Before any query request</a:t>
                </a:r>
              </a:p>
              <a:p>
                <a:pPr lvl="2" indent="-342900"/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Query-independent Data Structure Construction:</a:t>
                </a:r>
              </a:p>
              <a:p>
                <a:pPr marL="800100" lvl="2" indent="0">
                  <a:buNone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 A preprocessing procedure is performed on the entire </a:t>
                </a:r>
              </a:p>
              <a:p>
                <a:pPr marL="800100" lvl="2" indent="0">
                  <a:buNone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 vectors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latin typeface="Cambria Math" charset="0"/>
                        <a:cs typeface="Times New Roman" panose="02020603050405020304" pitchFamily="18" charset="0"/>
                      </a:rPr>
                      <m:t>Y</m:t>
                    </m:r>
                  </m:oMath>
                </a14:m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construct a data structure </a:t>
                </a:r>
                <a14:m>
                  <m:oMath xmlns:m="http://schemas.openxmlformats.org/officeDocument/2006/math">
                    <m:r>
                      <a:rPr lang="vi-VN" sz="3000" b="0" i="1" dirty="0" smtClean="0">
                        <a:latin typeface="Cambria Math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store information about </a:t>
                </a:r>
                <a14:m>
                  <m:oMath xmlns:m="http://schemas.openxmlformats.org/officeDocument/2006/math">
                    <m:r>
                      <a:rPr lang="vi-VN" sz="3000" b="0" i="1" smtClean="0">
                        <a:latin typeface="Cambria Math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vi-VN" sz="3000" b="0" i="1" smtClean="0">
                        <a:latin typeface="Cambria Math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3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2" indent="0">
                  <a:buNone/>
                </a:pPr>
                <a:endParaRPr lang="en-US" sz="3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71550" lvl="1" indent="-571500">
                  <a:buFont typeface="+mj-lt"/>
                  <a:buAutoNum type="romanUcPeriod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a 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there are two necessary steps:</a:t>
                </a:r>
              </a:p>
              <a:p>
                <a:pPr marL="1314450" lvl="2" indent="-514350">
                  <a:buFont typeface="+mj-lt"/>
                  <a:buAutoNum type="arabicPeriod"/>
                </a:pPr>
                <a:r>
                  <a:rPr lang="en-US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Query-dependent pre-processing: </a:t>
                </a:r>
              </a:p>
              <a:p>
                <a:pPr marL="1257300" lvl="3" indent="0"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pre-processing procedure for the query.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800100" lvl="2" indent="0">
                  <a:buNone/>
                </a:pPr>
                <a:endPara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89361"/>
                <a:ext cx="8991600" cy="5121402"/>
              </a:xfrm>
              <a:blipFill rotWithShape="0">
                <a:blip r:embed="rId2"/>
                <a:stretch>
                  <a:fillRect t="-1310" r="-1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53</a:t>
            </a:fld>
            <a:endParaRPr lang="en-US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209800" y="6192434"/>
            <a:ext cx="6643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b="1" dirty="0">
                <a:latin typeface="Times" panose="02020603050405020304" pitchFamily="18" charset="0"/>
                <a:cs typeface="Times" panose="02020603050405020304" pitchFamily="18" charset="0"/>
              </a:rPr>
              <a:t>Yu, H., Hsieh, C., Lei, Q., &amp; Dhillon, I.S. (2017). A Greedy Approach for Budgeted Maximum Inner Product Search. </a:t>
            </a:r>
            <a:r>
              <a:rPr lang="en-SG" b="1" i="1" dirty="0">
                <a:latin typeface="Times" panose="02020603050405020304" pitchFamily="18" charset="0"/>
                <a:cs typeface="Times" panose="02020603050405020304" pitchFamily="18" charset="0"/>
              </a:rPr>
              <a:t>NIPS</a:t>
            </a:r>
            <a:r>
              <a:rPr lang="en-SG" b="1" dirty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598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8993"/>
            <a:ext cx="6883773" cy="523220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Essential Components for a Fast MIPS</a:t>
            </a:r>
            <a:endParaRPr lang="en-SG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219200"/>
                <a:ext cx="8991600" cy="5336846"/>
              </a:xfrm>
            </p:spPr>
            <p:txBody>
              <a:bodyPr/>
              <a:lstStyle/>
              <a:p>
                <a:pPr marL="857250" lvl="1" indent="-457200">
                  <a:buFont typeface="+mj-lt"/>
                  <a:buAutoNum type="arabicPeriod"/>
                </a:pPr>
                <a:r>
                  <a:rPr 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Candidate Screening</a:t>
                </a:r>
              </a:p>
              <a:p>
                <a:pPr lvl="2" indent="-342900"/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efficient procedure is performed to filter candidates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2" indent="-342900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u</m:t>
                            </m:r>
                          </m:sub>
                        </m:sSub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</m:oMath>
                </a14:m>
                <a:endParaRPr lang="en-US" sz="3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 indent="-342900"/>
                <a:endParaRPr lang="en-US" sz="3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Candidate Ranking</a:t>
                </a:r>
              </a:p>
              <a:p>
                <a:pPr lvl="2" indent="-342900"/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exact ranking is performed on the selected candidates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2" indent="-342900"/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complexity: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×</m:t>
                        </m:r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2" indent="0">
                  <a:buNone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57300" lvl="2" indent="-457200">
                  <a:buFont typeface="Arial" panose="020B0604020202020204" pitchFamily="34" charset="0"/>
                  <a:buChar char="•"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219200"/>
                <a:ext cx="8991600" cy="5336846"/>
              </a:xfrm>
              <a:blipFill rotWithShape="0">
                <a:blip r:embed="rId2"/>
                <a:stretch>
                  <a:fillRect t="-11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  <p:sp>
        <p:nvSpPr>
          <p:cNvPr id="6" name="Rectangle 5"/>
          <p:cNvSpPr/>
          <p:nvPr/>
        </p:nvSpPr>
        <p:spPr>
          <a:xfrm>
            <a:off x="2209800" y="6192434"/>
            <a:ext cx="6643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b="1" dirty="0">
                <a:latin typeface="Times" panose="02020603050405020304" pitchFamily="18" charset="0"/>
                <a:cs typeface="Times" panose="02020603050405020304" pitchFamily="18" charset="0"/>
              </a:rPr>
              <a:t>Yu, H., Hsieh, C., Lei, Q., &amp; Dhillon, I.S. (2017). A Greedy Approach for Budgeted Maximum Inner Product Search. </a:t>
            </a:r>
            <a:r>
              <a:rPr lang="en-SG" b="1" i="1" dirty="0">
                <a:latin typeface="Times" panose="02020603050405020304" pitchFamily="18" charset="0"/>
                <a:cs typeface="Times" panose="02020603050405020304" pitchFamily="18" charset="0"/>
              </a:rPr>
              <a:t>NIPS</a:t>
            </a:r>
            <a:r>
              <a:rPr lang="en-SG" b="1" dirty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7478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3477875"/>
          </a:xfrm>
        </p:spPr>
        <p:txBody>
          <a:bodyPr/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Efficient recommendation retrieval can be achieved by approximate Maximum Inner Product Search</a:t>
            </a:r>
          </a:p>
          <a:p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Approaches:</a:t>
            </a:r>
          </a:p>
          <a:p>
            <a:pPr lvl="1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Indexing: LSH, Inverted Index</a:t>
            </a:r>
          </a:p>
          <a:p>
            <a:pPr lvl="1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Sequential Scanning with Upper Bound</a:t>
            </a:r>
          </a:p>
          <a:p>
            <a:pPr lvl="1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Sampling</a:t>
            </a:r>
          </a:p>
          <a:p>
            <a:pPr lvl="1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Product Quantization </a:t>
            </a:r>
          </a:p>
          <a:p>
            <a:pPr lvl="1"/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SG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Dung &amp; Hady: Scalable Recommendation Retrieval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1306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136613"/>
            <a:ext cx="7772400" cy="523220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II A:</a:t>
            </a:r>
            <a:endParaRPr lang="en-SG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26556C-EC84-4ECE-8191-F1FF3A7E9999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47126-521D-4442-A5F7-B989B593CF91}"/>
              </a:ext>
            </a:extLst>
          </p:cNvPr>
          <p:cNvSpPr txBox="1"/>
          <p:nvPr/>
        </p:nvSpPr>
        <p:spPr>
          <a:xfrm>
            <a:off x="2116840" y="5756701"/>
            <a:ext cx="4910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Slides available at 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code.preferred.ai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/recommendation-retrieval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</a:t>
            </a:r>
            <a:endParaRPr lang="en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A0DABBC-4513-124F-AF56-2CD315253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2" y="3721388"/>
            <a:ext cx="8193087" cy="1557349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Approaches for Scalable Recommendation Retrieval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Approximate Maximum Inner Product Search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06D5F-75C3-0C42-BBC0-10CAF2E8D9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12141"/>
            <a:ext cx="2912846" cy="65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5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7979"/>
            <a:ext cx="6781800" cy="523220"/>
          </a:xfrm>
        </p:spPr>
        <p:txBody>
          <a:bodyPr/>
          <a:lstStyle/>
          <a:p>
            <a:r>
              <a:rPr lang="en-US" sz="2800" dirty="0"/>
              <a:t>Maximum Inner Product Search?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Dung &amp; Hady: Scalable Recommendation Retrieval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4365" y="2548988"/>
                <a:ext cx="8305800" cy="664926"/>
              </a:xfrm>
            </p:spPr>
            <p:txBody>
              <a:bodyPr/>
              <a:lstStyle/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 smtClean="0">
                          <a:solidFill>
                            <a:srgbClr val="00206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vi-VN" sz="2800" b="0" i="1" smtClean="0">
                          <a:solidFill>
                            <a:srgbClr val="00206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vi-VN" sz="2800" i="0">
                              <a:solidFill>
                                <a:srgbClr val="00206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1≤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≤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lim>
                              </m:limLow>
                            </m:fName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sz="36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365" y="2548988"/>
                <a:ext cx="8305800" cy="66492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32889" y="1744908"/>
                <a:ext cx="87887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514350" indent="-514350">
                  <a:buFont typeface="Wingdings" panose="05000000000000000000" pitchFamily="2" charset="2"/>
                  <a:buChar char="q"/>
                </a:pPr>
                <a:r>
                  <a:rPr lang="en-US" sz="3200" dirty="0">
                    <a:latin typeface="Times" panose="02020603050405020304" pitchFamily="18" charset="0"/>
                    <a:cs typeface="Times" panose="02020603050405020304" pitchFamily="18" charset="0"/>
                  </a:rPr>
                  <a:t>(</a:t>
                </a:r>
                <a:r>
                  <a:rPr lang="en-US" sz="32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MIPS</a:t>
                </a:r>
                <a:r>
                  <a:rPr lang="en-US" sz="3200" dirty="0">
                    <a:latin typeface="Times" panose="02020603050405020304" pitchFamily="18" charset="0"/>
                    <a:cs typeface="Times" panose="02020603050405020304" pitchFamily="18" charset="0"/>
                  </a:rPr>
                  <a:t>) Given a 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atin typeface="Times" panose="02020603050405020304" pitchFamily="18" charset="0"/>
                    <a:cs typeface="Times" panose="02020603050405020304" pitchFamily="18" charset="0"/>
                  </a:rPr>
                  <a:t>, determine the index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3200" dirty="0">
                    <a:latin typeface="Times" panose="02020603050405020304" pitchFamily="18" charset="0"/>
                    <a:ea typeface="Times" charset="0"/>
                    <a:cs typeface="Times" panose="020206030504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89" y="1744908"/>
                <a:ext cx="8788753" cy="584775"/>
              </a:xfrm>
              <a:prstGeom prst="rect">
                <a:avLst/>
              </a:prstGeom>
              <a:blipFill rotWithShape="0">
                <a:blip r:embed="rId3"/>
                <a:stretch>
                  <a:fillRect l="-1595" t="-14583" r="-693" b="-3229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32889" y="3738560"/>
            <a:ext cx="71256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MIPS is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same as classical NNS</a:t>
            </a:r>
            <a:endParaRPr lang="en-US" sz="3200" dirty="0">
              <a:latin typeface="Times" charset="0"/>
              <a:ea typeface="Times" charset="0"/>
              <a:cs typeface="Time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 bwMode="auto">
              <a:xfrm>
                <a:off x="416859" y="4475735"/>
                <a:ext cx="8305800" cy="1772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vi-VN" sz="2800" kern="0">
                              <a:solidFill>
                                <a:srgbClr val="00206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800" i="1" kern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kern="0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in</m:t>
                                  </m:r>
                                </m:e>
                                <m:lim>
                                  <m:r>
                                    <a:rPr lang="en-US" sz="2800" i="1" kern="0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1≤</m:t>
                                  </m:r>
                                  <m:r>
                                    <a:rPr lang="en-US" sz="2800" i="1" kern="0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 kern="0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≤</m:t>
                                  </m:r>
                                  <m:r>
                                    <a:rPr lang="en-US" sz="2800" i="1" kern="0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800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800" b="0" i="1" kern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kern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 kern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kern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𝑢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b="0" i="1" kern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 kern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 kern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 kern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  <m:r>
                            <a:rPr lang="en-US" sz="2800" b="0" i="1" kern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 </m:t>
                          </m:r>
                        </m:e>
                      </m:func>
                      <m:func>
                        <m:funcPr>
                          <m:ctrlPr>
                            <a:rPr lang="en-US" sz="2800" i="1" ker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vi-VN" sz="2800" kern="0">
                              <a:solidFill>
                                <a:srgbClr val="00206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800" i="1" ker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 ker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ker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ker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in</m:t>
                                  </m:r>
                                </m:e>
                                <m:lim>
                                  <m:r>
                                    <a:rPr lang="en-US" sz="2800" i="1" ker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1≤</m:t>
                                  </m:r>
                                  <m:r>
                                    <a:rPr lang="en-US" sz="2800" i="1" ker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 ker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≤</m:t>
                                  </m:r>
                                  <m:r>
                                    <a:rPr lang="en-US" sz="2800" i="1" ker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sz="2800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800" b="0" i="1" kern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800" b="0" i="1" kern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b="0" i="1" kern="0" smtClean="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kern="0" smtClean="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b="0" i="1" kern="0" smtClean="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𝑢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800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800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800" b="0" i="1" kern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−2 </m:t>
                                  </m:r>
                                  <m:sSubSup>
                                    <m:sSubSupPr>
                                      <m:ctrlPr>
                                        <a:rPr lang="en-US" sz="2800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r>
                                        <a:rPr lang="en-US" sz="2800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800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kern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2800" i="1" ker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800" kern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None/>
                  <a:defRPr/>
                </a:pPr>
                <a:endParaRPr lang="en-US" sz="2800" kern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None/>
                  <a:defRPr/>
                </a:pPr>
                <a:r>
                  <a:rPr lang="en-US" sz="2800" kern="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       </a:t>
                </a:r>
                <a14:m>
                  <m:oMath xmlns:m="http://schemas.openxmlformats.org/officeDocument/2006/math">
                    <m:r>
                      <a:rPr lang="en-US" sz="2800" i="1" kern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func>
                      <m:funcPr>
                        <m:ctrlPr>
                          <a:rPr lang="en-US" sz="2800" b="0" i="1" kern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kern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800" i="1" ker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b="0" i="1" kern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ker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800" b="0" i="1" kern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1≤</m:t>
                                </m:r>
                                <m:r>
                                  <a:rPr lang="en-US" sz="2800" b="0" i="1" kern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kern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r>
                                  <a:rPr lang="en-US" sz="2800" b="0" i="1" kern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en-US" sz="2800" i="1" ker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 ker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 ker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sub>
                              <m:sup>
                                <m:r>
                                  <a:rPr lang="en-US" sz="2800" i="1" ker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 ker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ker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 ker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func>
                  </m:oMath>
                </a14:m>
                <a:endParaRPr lang="en-US" sz="2800" kern="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6859" y="4475735"/>
                <a:ext cx="8305800" cy="1772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1D85F8A-DB2A-2240-8B01-EF9B41118116}"/>
              </a:ext>
            </a:extLst>
          </p:cNvPr>
          <p:cNvSpPr txBox="1"/>
          <p:nvPr/>
        </p:nvSpPr>
        <p:spPr>
          <a:xfrm>
            <a:off x="1041400" y="990600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600" b="1" dirty="0"/>
              <a:t>Shrivastava and Li, "Asymmetric LSH (ALSH) for Sublinear Time Maximum Inner Product Search (MIPS)", NIPS 2014.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34459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7979"/>
            <a:ext cx="6781800" cy="523220"/>
          </a:xfrm>
        </p:spPr>
        <p:txBody>
          <a:bodyPr/>
          <a:lstStyle/>
          <a:p>
            <a:r>
              <a:rPr lang="en-US" sz="2800" dirty="0"/>
              <a:t>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12" name="Rectangle 11"/>
          <p:cNvSpPr/>
          <p:nvPr/>
        </p:nvSpPr>
        <p:spPr>
          <a:xfrm>
            <a:off x="3429000" y="1828800"/>
            <a:ext cx="1828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Approximate MIPS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5800" y="3262745"/>
            <a:ext cx="19050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Candidate Filtering with Indexing</a:t>
            </a:r>
            <a:endParaRPr lang="en-SG" sz="16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51200" y="3262745"/>
            <a:ext cx="14478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Quantization-based</a:t>
            </a:r>
            <a:endParaRPr lang="en-SG" sz="16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59400" y="3262745"/>
            <a:ext cx="12954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Sampling</a:t>
            </a:r>
            <a:endParaRPr lang="en-SG" sz="16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15200" y="3276600"/>
            <a:ext cx="12954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Sequential Scanning</a:t>
            </a:r>
            <a:endParaRPr lang="en-SG" sz="16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2" idx="2"/>
            <a:endCxn id="13" idx="0"/>
          </p:cNvCxnSpPr>
          <p:nvPr/>
        </p:nvCxnSpPr>
        <p:spPr>
          <a:xfrm flipH="1">
            <a:off x="1638300" y="2438400"/>
            <a:ext cx="2705100" cy="8243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2" idx="2"/>
            <a:endCxn id="16" idx="0"/>
          </p:cNvCxnSpPr>
          <p:nvPr/>
        </p:nvCxnSpPr>
        <p:spPr>
          <a:xfrm>
            <a:off x="4343400" y="2438400"/>
            <a:ext cx="3619500" cy="838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2"/>
            <a:endCxn id="15" idx="0"/>
          </p:cNvCxnSpPr>
          <p:nvPr/>
        </p:nvCxnSpPr>
        <p:spPr>
          <a:xfrm>
            <a:off x="4343400" y="2438400"/>
            <a:ext cx="1663700" cy="8243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2"/>
            <a:endCxn id="14" idx="0"/>
          </p:cNvCxnSpPr>
          <p:nvPr/>
        </p:nvCxnSpPr>
        <p:spPr>
          <a:xfrm flipH="1">
            <a:off x="3975100" y="2438400"/>
            <a:ext cx="368300" cy="8243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2"/>
          </p:cNvCxnSpPr>
          <p:nvPr/>
        </p:nvCxnSpPr>
        <p:spPr>
          <a:xfrm flipH="1">
            <a:off x="914400" y="4024745"/>
            <a:ext cx="723900" cy="547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2"/>
            <a:endCxn id="35" idx="0"/>
          </p:cNvCxnSpPr>
          <p:nvPr/>
        </p:nvCxnSpPr>
        <p:spPr>
          <a:xfrm>
            <a:off x="1638300" y="4024745"/>
            <a:ext cx="723900" cy="547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82418" y="4572000"/>
            <a:ext cx="1189182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Locality Sensitive Hashing</a:t>
            </a:r>
            <a:endParaRPr lang="en-SG" sz="14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67609" y="4572000"/>
            <a:ext cx="1189182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Inverted Indexing</a:t>
            </a:r>
            <a:endParaRPr lang="en-SG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556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7979"/>
            <a:ext cx="6781800" cy="523220"/>
          </a:xfrm>
        </p:spPr>
        <p:txBody>
          <a:bodyPr/>
          <a:lstStyle/>
          <a:p>
            <a:r>
              <a:rPr lang="en-US" sz="2800" dirty="0"/>
              <a:t>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85800" y="1676400"/>
            <a:ext cx="778290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800" dirty="0"/>
              <a:t> Reduce the number of investigated items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Indexing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Sampling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Sequential Scanning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Wingdings" charset="2"/>
              <a:buChar char="q"/>
            </a:pPr>
            <a:r>
              <a:rPr lang="en-US" sz="2800" dirty="0"/>
              <a:t> Reduce the cost of a preference computation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Quantization-based </a:t>
            </a:r>
          </a:p>
        </p:txBody>
      </p:sp>
    </p:spTree>
    <p:extLst>
      <p:ext uri="{BB962C8B-B14F-4D97-AF65-F5344CB8AC3E}">
        <p14:creationId xmlns:p14="http://schemas.microsoft.com/office/powerpoint/2010/main" val="208754037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9291</TotalTime>
  <Words>2065</Words>
  <Application>Microsoft Macintosh PowerPoint</Application>
  <PresentationFormat>On-screen Show (4:3)</PresentationFormat>
  <Paragraphs>437</Paragraphs>
  <Slides>55</Slides>
  <Notes>15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-apple-system</vt:lpstr>
      <vt:lpstr>Arial</vt:lpstr>
      <vt:lpstr>Cambria Math</vt:lpstr>
      <vt:lpstr>Century Gothic</vt:lpstr>
      <vt:lpstr>CMR9</vt:lpstr>
      <vt:lpstr>Times</vt:lpstr>
      <vt:lpstr>Times New Roman</vt:lpstr>
      <vt:lpstr>Wingdings</vt:lpstr>
      <vt:lpstr>Default Design</vt:lpstr>
      <vt:lpstr>Part I (Summary):</vt:lpstr>
      <vt:lpstr>Solution: Recommender Systems</vt:lpstr>
      <vt:lpstr>Two Phases of a MF Recommender System  </vt:lpstr>
      <vt:lpstr>Choice Explosion</vt:lpstr>
      <vt:lpstr>Scalable Recommendation Retrieval</vt:lpstr>
      <vt:lpstr>Part II A:</vt:lpstr>
      <vt:lpstr>Maximum Inner Product Search?</vt:lpstr>
      <vt:lpstr>Overview</vt:lpstr>
      <vt:lpstr>Overview</vt:lpstr>
      <vt:lpstr>PowerPoint Presentation</vt:lpstr>
      <vt:lpstr>L2-Asymmetric LSH for MIPS </vt:lpstr>
      <vt:lpstr>L2-Asymmetric LSH for MIPS </vt:lpstr>
      <vt:lpstr>L2-Asymmetric LSH is efficient for MIPS </vt:lpstr>
      <vt:lpstr>A Generic Recipe for Constructing Asymmetric LSHs</vt:lpstr>
      <vt:lpstr>Sign-ALSH for MIPS </vt:lpstr>
      <vt:lpstr>PowerPoint Presentation</vt:lpstr>
      <vt:lpstr>PowerPoint Presentation</vt:lpstr>
      <vt:lpstr>Simple-LSH for MIPS</vt:lpstr>
      <vt:lpstr>Simple-LSH for MIPS</vt:lpstr>
      <vt:lpstr>Xbox Transformation</vt:lpstr>
      <vt:lpstr>Simple-LSH for MIPS</vt:lpstr>
      <vt:lpstr>Simple-LSH for MIPS</vt:lpstr>
      <vt:lpstr>Simple-LSH for MIPS</vt:lpstr>
      <vt:lpstr>Drawbacks of Xbox Transformation</vt:lpstr>
      <vt:lpstr>QNF-Transformation</vt:lpstr>
      <vt:lpstr>H2-ALSH Scheme</vt:lpstr>
      <vt:lpstr>H2-ALSH Scheme</vt:lpstr>
      <vt:lpstr>PowerPoint Presentation</vt:lpstr>
      <vt:lpstr>Idea 2: Sparsity Mapping + Inverted Index</vt:lpstr>
      <vt:lpstr>Idea 2: Sparsity Mapping + Inverted Index</vt:lpstr>
      <vt:lpstr>Idea 2: Sparsity Mapping + Inverted Index</vt:lpstr>
      <vt:lpstr>PowerPoint Presentation</vt:lpstr>
      <vt:lpstr>PowerPoint Presentation</vt:lpstr>
      <vt:lpstr>PowerPoint Presentation</vt:lpstr>
      <vt:lpstr>PowerPoint Presentation</vt:lpstr>
      <vt:lpstr>Idea 5: Sampling</vt:lpstr>
      <vt:lpstr>Motivating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Idea 5: Sampling</vt:lpstr>
      <vt:lpstr>Idea 5: Sampling</vt:lpstr>
      <vt:lpstr>PowerPoint Presentation</vt:lpstr>
      <vt:lpstr>Idea 4: Sequential Scanning with Upper-Bounding</vt:lpstr>
      <vt:lpstr>PowerPoint Presentation</vt:lpstr>
      <vt:lpstr>Idea 3: Quantization-based</vt:lpstr>
      <vt:lpstr>Idea 2: Quantization-based</vt:lpstr>
      <vt:lpstr>Idea 2: Quantization-based</vt:lpstr>
      <vt:lpstr>Idea 2: Quantization-based</vt:lpstr>
      <vt:lpstr>Idea 2: Quantization-based</vt:lpstr>
      <vt:lpstr>A Framework for an Efficient MIPS</vt:lpstr>
      <vt:lpstr>Essential Components for a Fast MIPS</vt:lpstr>
      <vt:lpstr>Summary</vt:lpstr>
    </vt:vector>
  </TitlesOfParts>
  <Company>SMU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Elvin NG Pei Xiong;Aaron LEE Kwang Siong</dc:creator>
  <cp:lastModifiedBy>Hady Wirawan LAUW</cp:lastModifiedBy>
  <cp:revision>430</cp:revision>
  <cp:lastPrinted>2016-08-03T09:30:22Z</cp:lastPrinted>
  <dcterms:created xsi:type="dcterms:W3CDTF">2005-05-18T03:13:04Z</dcterms:created>
  <dcterms:modified xsi:type="dcterms:W3CDTF">2019-01-27T22:56:50Z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e756f9c-e3e7-4810-90da-ea6bfb97c434_Enabled">
    <vt:lpwstr>True</vt:lpwstr>
  </property>
  <property fmtid="{D5CDD505-2E9C-101B-9397-08002B2CF9AE}" pid="3" name="MSIP_Label_1e756f9c-e3e7-4810-90da-ea6bfb97c434_SiteId">
    <vt:lpwstr>c98a79ca-5a9a-4791-a243-f06afd67464d</vt:lpwstr>
  </property>
  <property fmtid="{D5CDD505-2E9C-101B-9397-08002B2CF9AE}" pid="4" name="MSIP_Label_1e756f9c-e3e7-4810-90da-ea6bfb97c434_Ref">
    <vt:lpwstr>https://api.informationprotection.azure.com/api/c98a79ca-5a9a-4791-a243-f06afd67464d</vt:lpwstr>
  </property>
  <property fmtid="{D5CDD505-2E9C-101B-9397-08002B2CF9AE}" pid="5" name="MSIP_Label_1e756f9c-e3e7-4810-90da-ea6bfb97c434_SetBy">
    <vt:lpwstr>aaronlee@smu.edu.sg</vt:lpwstr>
  </property>
  <property fmtid="{D5CDD505-2E9C-101B-9397-08002B2CF9AE}" pid="6" name="MSIP_Label_1e756f9c-e3e7-4810-90da-ea6bfb97c434_SetDate">
    <vt:lpwstr>2017-09-29T10:46:49.7505235+08:00</vt:lpwstr>
  </property>
  <property fmtid="{D5CDD505-2E9C-101B-9397-08002B2CF9AE}" pid="7" name="MSIP_Label_1e756f9c-e3e7-4810-90da-ea6bfb97c434_Name">
    <vt:lpwstr>Unrestricted</vt:lpwstr>
  </property>
  <property fmtid="{D5CDD505-2E9C-101B-9397-08002B2CF9AE}" pid="8" name="MSIP_Label_1e756f9c-e3e7-4810-90da-ea6bfb97c434_Application">
    <vt:lpwstr>Microsoft Azure Information Protection</vt:lpwstr>
  </property>
  <property fmtid="{D5CDD505-2E9C-101B-9397-08002B2CF9AE}" pid="9" name="MSIP_Label_1e756f9c-e3e7-4810-90da-ea6bfb97c434_Extended_MSFT_Method">
    <vt:lpwstr>Manual</vt:lpwstr>
  </property>
  <property fmtid="{D5CDD505-2E9C-101B-9397-08002B2CF9AE}" pid="10" name="Sensitivity">
    <vt:lpwstr>Unrestricted</vt:lpwstr>
  </property>
</Properties>
</file>